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4536" r:id="rId2"/>
    <p:sldId id="328" r:id="rId3"/>
    <p:sldId id="3935" r:id="rId4"/>
    <p:sldId id="1029" r:id="rId5"/>
    <p:sldId id="4540" r:id="rId6"/>
    <p:sldId id="4001" r:id="rId7"/>
    <p:sldId id="4084" r:id="rId8"/>
    <p:sldId id="306" r:id="rId9"/>
    <p:sldId id="1633" r:id="rId10"/>
    <p:sldId id="1682" r:id="rId11"/>
    <p:sldId id="3967" r:id="rId12"/>
    <p:sldId id="4429" r:id="rId13"/>
    <p:sldId id="1091" r:id="rId14"/>
    <p:sldId id="4430" r:id="rId15"/>
    <p:sldId id="4487" r:id="rId16"/>
    <p:sldId id="4557" r:id="rId17"/>
    <p:sldId id="4488" r:id="rId18"/>
    <p:sldId id="4534" r:id="rId19"/>
    <p:sldId id="4491" r:id="rId20"/>
    <p:sldId id="4510" r:id="rId21"/>
    <p:sldId id="4553" r:id="rId22"/>
    <p:sldId id="4492" r:id="rId23"/>
    <p:sldId id="4493" r:id="rId24"/>
    <p:sldId id="4494" r:id="rId25"/>
    <p:sldId id="4496" r:id="rId26"/>
    <p:sldId id="4495" r:id="rId27"/>
    <p:sldId id="4497" r:id="rId28"/>
    <p:sldId id="4498" r:id="rId29"/>
    <p:sldId id="4499" r:id="rId30"/>
    <p:sldId id="4500" r:id="rId31"/>
    <p:sldId id="4566" r:id="rId32"/>
    <p:sldId id="4533" r:id="rId33"/>
    <p:sldId id="4559" r:id="rId34"/>
    <p:sldId id="4501" r:id="rId35"/>
    <p:sldId id="4503" r:id="rId36"/>
    <p:sldId id="4504" r:id="rId37"/>
    <p:sldId id="4511" r:id="rId38"/>
    <p:sldId id="4506" r:id="rId39"/>
    <p:sldId id="4507" r:id="rId40"/>
    <p:sldId id="4561" r:id="rId41"/>
    <p:sldId id="4558" r:id="rId42"/>
    <p:sldId id="4560" r:id="rId43"/>
    <p:sldId id="4565" r:id="rId44"/>
    <p:sldId id="4567" r:id="rId45"/>
    <p:sldId id="4569" r:id="rId46"/>
    <p:sldId id="4568" r:id="rId47"/>
    <p:sldId id="41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49" autoAdjust="0"/>
    <p:restoredTop sz="91408"/>
  </p:normalViewPr>
  <p:slideViewPr>
    <p:cSldViewPr snapToGrid="0" snapToObjects="1">
      <p:cViewPr varScale="1">
        <p:scale>
          <a:sx n="55" d="100"/>
          <a:sy n="55" d="100"/>
        </p:scale>
        <p:origin x="38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2023Q3 GDP, $27.6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9444444444444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01160246347294E-3"/>
                  <c:y val="2.2222222222222223E-2"/>
                </c:manualLayout>
              </c:layout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18.7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</a:t>
                    </a:r>
                  </a:p>
                  <a:p>
                    <a:r>
                      <a:rPr lang="en-US" baseline="0" dirty="0"/>
                      <a:t>4.9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3.0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-3.8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layout>
                <c:manualLayout>
                  <c:x val="0"/>
                  <c:y val="-5.0925337632079971E-17"/>
                </c:manualLayout>
              </c:layout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4.6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Single</a:t>
            </a:r>
            <a:r>
              <a:rPr lang="en-US" sz="3200" baseline="0"/>
              <a:t> Family Home Prices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'Metro_zhvi_uc_sfr_tier_0.33_0.6'!$BF$1:$KG$1</c:f>
              <c:numCache>
                <c:formatCode>m/d/yyyy</c:formatCode>
                <c:ptCount val="236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</c:numCache>
            </c:numRef>
          </c:cat>
          <c:val>
            <c:numRef>
              <c:f>'Metro_zhvi_uc_sfr_tier_0.33_0.6'!$BF$2:$KG$2</c:f>
              <c:numCache>
                <c:formatCode>General</c:formatCode>
                <c:ptCount val="236"/>
                <c:pt idx="0">
                  <c:v>160839.31716509</c:v>
                </c:pt>
                <c:pt idx="1">
                  <c:v>162328.51639024299</c:v>
                </c:pt>
                <c:pt idx="2">
                  <c:v>163936.76903266</c:v>
                </c:pt>
                <c:pt idx="3">
                  <c:v>165567.01310450101</c:v>
                </c:pt>
                <c:pt idx="4">
                  <c:v>167175.28299295399</c:v>
                </c:pt>
                <c:pt idx="5">
                  <c:v>168715.06488483099</c:v>
                </c:pt>
                <c:pt idx="6">
                  <c:v>170162.972295321</c:v>
                </c:pt>
                <c:pt idx="7">
                  <c:v>171588.03201025099</c:v>
                </c:pt>
                <c:pt idx="8">
                  <c:v>172967.49434277299</c:v>
                </c:pt>
                <c:pt idx="9">
                  <c:v>174369.352053076</c:v>
                </c:pt>
                <c:pt idx="10">
                  <c:v>175809.942338172</c:v>
                </c:pt>
                <c:pt idx="11">
                  <c:v>177428.87890820601</c:v>
                </c:pt>
                <c:pt idx="12">
                  <c:v>179147.75129244599</c:v>
                </c:pt>
                <c:pt idx="13">
                  <c:v>180953.01704166501</c:v>
                </c:pt>
                <c:pt idx="14">
                  <c:v>182770.48187221499</c:v>
                </c:pt>
                <c:pt idx="15">
                  <c:v>184608.67622456601</c:v>
                </c:pt>
                <c:pt idx="16">
                  <c:v>186415.441416599</c:v>
                </c:pt>
                <c:pt idx="17">
                  <c:v>188129.09603751401</c:v>
                </c:pt>
                <c:pt idx="18">
                  <c:v>189700.03658386201</c:v>
                </c:pt>
                <c:pt idx="19">
                  <c:v>191122.04893120201</c:v>
                </c:pt>
                <c:pt idx="20">
                  <c:v>192338.96341584201</c:v>
                </c:pt>
                <c:pt idx="21">
                  <c:v>193470.793785633</c:v>
                </c:pt>
                <c:pt idx="22">
                  <c:v>194609.50270638301</c:v>
                </c:pt>
                <c:pt idx="23">
                  <c:v>195830.10676225301</c:v>
                </c:pt>
                <c:pt idx="24">
                  <c:v>197036.04764765501</c:v>
                </c:pt>
                <c:pt idx="25">
                  <c:v>198106.52211006099</c:v>
                </c:pt>
                <c:pt idx="26">
                  <c:v>198958.00362225299</c:v>
                </c:pt>
                <c:pt idx="27">
                  <c:v>199626.578103693</c:v>
                </c:pt>
                <c:pt idx="28">
                  <c:v>200081.05288879201</c:v>
                </c:pt>
                <c:pt idx="29">
                  <c:v>200419.35681946599</c:v>
                </c:pt>
                <c:pt idx="30">
                  <c:v>200612.09369295399</c:v>
                </c:pt>
                <c:pt idx="31">
                  <c:v>200743.30580895999</c:v>
                </c:pt>
                <c:pt idx="32">
                  <c:v>200812.918677804</c:v>
                </c:pt>
                <c:pt idx="33">
                  <c:v>200883.83316990099</c:v>
                </c:pt>
                <c:pt idx="34">
                  <c:v>200947.393350845</c:v>
                </c:pt>
                <c:pt idx="35">
                  <c:v>201016.76872023899</c:v>
                </c:pt>
                <c:pt idx="36">
                  <c:v>200977.80154537101</c:v>
                </c:pt>
                <c:pt idx="37">
                  <c:v>200777.92901783899</c:v>
                </c:pt>
                <c:pt idx="38">
                  <c:v>200362.178580234</c:v>
                </c:pt>
                <c:pt idx="39">
                  <c:v>199861.428216331</c:v>
                </c:pt>
                <c:pt idx="40">
                  <c:v>199253.61979870999</c:v>
                </c:pt>
                <c:pt idx="41">
                  <c:v>198595.19650381501</c:v>
                </c:pt>
                <c:pt idx="42">
                  <c:v>197795.64443074801</c:v>
                </c:pt>
                <c:pt idx="43">
                  <c:v>196944.70128989301</c:v>
                </c:pt>
                <c:pt idx="44">
                  <c:v>195959.242488797</c:v>
                </c:pt>
                <c:pt idx="45">
                  <c:v>194872.461566913</c:v>
                </c:pt>
                <c:pt idx="46">
                  <c:v>193648.26955110399</c:v>
                </c:pt>
                <c:pt idx="47">
                  <c:v>192327.04912978999</c:v>
                </c:pt>
                <c:pt idx="48">
                  <c:v>190946.11194847501</c:v>
                </c:pt>
                <c:pt idx="49">
                  <c:v>189486.356329492</c:v>
                </c:pt>
                <c:pt idx="50">
                  <c:v>187923.90171098601</c:v>
                </c:pt>
                <c:pt idx="51">
                  <c:v>186182.33067122899</c:v>
                </c:pt>
                <c:pt idx="52">
                  <c:v>184417.765957867</c:v>
                </c:pt>
                <c:pt idx="53">
                  <c:v>182696.15170994401</c:v>
                </c:pt>
                <c:pt idx="54">
                  <c:v>181008.007618598</c:v>
                </c:pt>
                <c:pt idx="55">
                  <c:v>179331.954906884</c:v>
                </c:pt>
                <c:pt idx="56">
                  <c:v>177692.07214863601</c:v>
                </c:pt>
                <c:pt idx="57">
                  <c:v>176294.18374451899</c:v>
                </c:pt>
                <c:pt idx="58">
                  <c:v>175014.11362542701</c:v>
                </c:pt>
                <c:pt idx="59">
                  <c:v>173810.732858734</c:v>
                </c:pt>
                <c:pt idx="60">
                  <c:v>172593.67564796301</c:v>
                </c:pt>
                <c:pt idx="61">
                  <c:v>171446.66645867101</c:v>
                </c:pt>
                <c:pt idx="62">
                  <c:v>170410.336005655</c:v>
                </c:pt>
                <c:pt idx="63">
                  <c:v>169453.11399045601</c:v>
                </c:pt>
                <c:pt idx="64">
                  <c:v>168573.48189320101</c:v>
                </c:pt>
                <c:pt idx="65">
                  <c:v>167853.21291454899</c:v>
                </c:pt>
                <c:pt idx="66">
                  <c:v>167450.21882941399</c:v>
                </c:pt>
                <c:pt idx="67">
                  <c:v>167272.52641791099</c:v>
                </c:pt>
                <c:pt idx="68">
                  <c:v>167219.390567372</c:v>
                </c:pt>
                <c:pt idx="69">
                  <c:v>167160.78989770901</c:v>
                </c:pt>
                <c:pt idx="70">
                  <c:v>167171.45047968699</c:v>
                </c:pt>
                <c:pt idx="71">
                  <c:v>167286.79717653699</c:v>
                </c:pt>
                <c:pt idx="72">
                  <c:v>167366.146157765</c:v>
                </c:pt>
                <c:pt idx="73">
                  <c:v>167255.131234614</c:v>
                </c:pt>
                <c:pt idx="74">
                  <c:v>166765.35710821999</c:v>
                </c:pt>
                <c:pt idx="75">
                  <c:v>166024.990069555</c:v>
                </c:pt>
                <c:pt idx="76">
                  <c:v>165095.91196081799</c:v>
                </c:pt>
                <c:pt idx="77">
                  <c:v>164131.52471888799</c:v>
                </c:pt>
                <c:pt idx="78">
                  <c:v>163149.17583798099</c:v>
                </c:pt>
                <c:pt idx="79">
                  <c:v>162228.47462432299</c:v>
                </c:pt>
                <c:pt idx="80">
                  <c:v>161373.159042254</c:v>
                </c:pt>
                <c:pt idx="81">
                  <c:v>160576.8746179</c:v>
                </c:pt>
                <c:pt idx="82">
                  <c:v>159822.29116045599</c:v>
                </c:pt>
                <c:pt idx="83">
                  <c:v>159033.852075943</c:v>
                </c:pt>
                <c:pt idx="84">
                  <c:v>158212.233163722</c:v>
                </c:pt>
                <c:pt idx="85">
                  <c:v>157406.89714175</c:v>
                </c:pt>
                <c:pt idx="86">
                  <c:v>156734.703041756</c:v>
                </c:pt>
                <c:pt idx="87">
                  <c:v>156171.94191831199</c:v>
                </c:pt>
                <c:pt idx="88">
                  <c:v>155693.01213849601</c:v>
                </c:pt>
                <c:pt idx="89">
                  <c:v>155216.68992577601</c:v>
                </c:pt>
                <c:pt idx="90">
                  <c:v>154806.122519406</c:v>
                </c:pt>
                <c:pt idx="91">
                  <c:v>154447.898822257</c:v>
                </c:pt>
                <c:pt idx="92">
                  <c:v>154229.87782664399</c:v>
                </c:pt>
                <c:pt idx="93">
                  <c:v>154222.849397577</c:v>
                </c:pt>
                <c:pt idx="94">
                  <c:v>154444.10314713299</c:v>
                </c:pt>
                <c:pt idx="95">
                  <c:v>154812.371931653</c:v>
                </c:pt>
                <c:pt idx="96">
                  <c:v>155247.24323574299</c:v>
                </c:pt>
                <c:pt idx="97">
                  <c:v>155752.66669863201</c:v>
                </c:pt>
                <c:pt idx="98">
                  <c:v>156296.36175285201</c:v>
                </c:pt>
                <c:pt idx="99">
                  <c:v>156760.62816084601</c:v>
                </c:pt>
                <c:pt idx="100">
                  <c:v>157294.87653745399</c:v>
                </c:pt>
                <c:pt idx="101">
                  <c:v>157875.991655869</c:v>
                </c:pt>
                <c:pt idx="102">
                  <c:v>158567.691248652</c:v>
                </c:pt>
                <c:pt idx="103">
                  <c:v>159286.76916240301</c:v>
                </c:pt>
                <c:pt idx="104">
                  <c:v>160099.79107790301</c:v>
                </c:pt>
                <c:pt idx="105">
                  <c:v>160973.33725357099</c:v>
                </c:pt>
                <c:pt idx="106">
                  <c:v>161888.29765947399</c:v>
                </c:pt>
                <c:pt idx="107">
                  <c:v>162887.98263820601</c:v>
                </c:pt>
                <c:pt idx="108">
                  <c:v>164061.01255106501</c:v>
                </c:pt>
                <c:pt idx="109">
                  <c:v>165366.58393909401</c:v>
                </c:pt>
                <c:pt idx="110">
                  <c:v>166551.10497592299</c:v>
                </c:pt>
                <c:pt idx="111">
                  <c:v>167706.01684930801</c:v>
                </c:pt>
                <c:pt idx="112">
                  <c:v>168741.615459917</c:v>
                </c:pt>
                <c:pt idx="113">
                  <c:v>169893.88187959199</c:v>
                </c:pt>
                <c:pt idx="114">
                  <c:v>170826.812218701</c:v>
                </c:pt>
                <c:pt idx="115">
                  <c:v>171692.609113877</c:v>
                </c:pt>
                <c:pt idx="116">
                  <c:v>172448.80712085601</c:v>
                </c:pt>
                <c:pt idx="117">
                  <c:v>173256.098646144</c:v>
                </c:pt>
                <c:pt idx="118">
                  <c:v>174062.897742556</c:v>
                </c:pt>
                <c:pt idx="119">
                  <c:v>174868.061436196</c:v>
                </c:pt>
                <c:pt idx="120">
                  <c:v>175796.26600914699</c:v>
                </c:pt>
                <c:pt idx="121">
                  <c:v>176625.106147046</c:v>
                </c:pt>
                <c:pt idx="122">
                  <c:v>177443.20301478199</c:v>
                </c:pt>
                <c:pt idx="123">
                  <c:v>178071.13853585001</c:v>
                </c:pt>
                <c:pt idx="124">
                  <c:v>178661.16432451399</c:v>
                </c:pt>
                <c:pt idx="125">
                  <c:v>179046.861386384</c:v>
                </c:pt>
                <c:pt idx="126">
                  <c:v>179549.617723028</c:v>
                </c:pt>
                <c:pt idx="127">
                  <c:v>180166.987727389</c:v>
                </c:pt>
                <c:pt idx="128">
                  <c:v>180938.49579770101</c:v>
                </c:pt>
                <c:pt idx="129">
                  <c:v>181717.354597158</c:v>
                </c:pt>
                <c:pt idx="130">
                  <c:v>182511.897915104</c:v>
                </c:pt>
                <c:pt idx="131">
                  <c:v>183385.068810456</c:v>
                </c:pt>
                <c:pt idx="132">
                  <c:v>184345.81903205</c:v>
                </c:pt>
                <c:pt idx="133">
                  <c:v>185276.205428218</c:v>
                </c:pt>
                <c:pt idx="134">
                  <c:v>186236.26729998799</c:v>
                </c:pt>
                <c:pt idx="135">
                  <c:v>187240.93879796201</c:v>
                </c:pt>
                <c:pt idx="136">
                  <c:v>188352.05144637899</c:v>
                </c:pt>
                <c:pt idx="137">
                  <c:v>189511.862929886</c:v>
                </c:pt>
                <c:pt idx="138">
                  <c:v>190547.46516307301</c:v>
                </c:pt>
                <c:pt idx="139">
                  <c:v>191573.45273201299</c:v>
                </c:pt>
                <c:pt idx="140">
                  <c:v>192684.98331447301</c:v>
                </c:pt>
                <c:pt idx="141">
                  <c:v>193795.921604256</c:v>
                </c:pt>
                <c:pt idx="142">
                  <c:v>194612.97605428699</c:v>
                </c:pt>
                <c:pt idx="143">
                  <c:v>195354.38666677801</c:v>
                </c:pt>
                <c:pt idx="144">
                  <c:v>196105.27063461201</c:v>
                </c:pt>
                <c:pt idx="145">
                  <c:v>197021.46514935399</c:v>
                </c:pt>
                <c:pt idx="146">
                  <c:v>197728.503614032</c:v>
                </c:pt>
                <c:pt idx="147">
                  <c:v>198398.25422889701</c:v>
                </c:pt>
                <c:pt idx="148">
                  <c:v>199136.11429835699</c:v>
                </c:pt>
                <c:pt idx="149">
                  <c:v>200052.872420189</c:v>
                </c:pt>
                <c:pt idx="150">
                  <c:v>201056.13135155599</c:v>
                </c:pt>
                <c:pt idx="151">
                  <c:v>202117.70504473499</c:v>
                </c:pt>
                <c:pt idx="152">
                  <c:v>203179.47580882601</c:v>
                </c:pt>
                <c:pt idx="153">
                  <c:v>204280.53907260601</c:v>
                </c:pt>
                <c:pt idx="154">
                  <c:v>205412.11840978399</c:v>
                </c:pt>
                <c:pt idx="155">
                  <c:v>206653.92985466699</c:v>
                </c:pt>
                <c:pt idx="156">
                  <c:v>207779.051180854</c:v>
                </c:pt>
                <c:pt idx="157">
                  <c:v>208831.97508079599</c:v>
                </c:pt>
                <c:pt idx="158">
                  <c:v>209720.00235625901</c:v>
                </c:pt>
                <c:pt idx="159">
                  <c:v>210616.766642481</c:v>
                </c:pt>
                <c:pt idx="160">
                  <c:v>211558.425878329</c:v>
                </c:pt>
                <c:pt idx="161">
                  <c:v>212633.36466028701</c:v>
                </c:pt>
                <c:pt idx="162">
                  <c:v>213805.03967365701</c:v>
                </c:pt>
                <c:pt idx="163">
                  <c:v>215027.65137092801</c:v>
                </c:pt>
                <c:pt idx="164">
                  <c:v>216245.02310110399</c:v>
                </c:pt>
                <c:pt idx="165">
                  <c:v>217418.512622362</c:v>
                </c:pt>
                <c:pt idx="166">
                  <c:v>218772.188525078</c:v>
                </c:pt>
                <c:pt idx="167">
                  <c:v>219999.42435178399</c:v>
                </c:pt>
                <c:pt idx="168">
                  <c:v>221191.959166752</c:v>
                </c:pt>
                <c:pt idx="169">
                  <c:v>222067.74947172601</c:v>
                </c:pt>
                <c:pt idx="170">
                  <c:v>223164.989824497</c:v>
                </c:pt>
                <c:pt idx="171">
                  <c:v>224215.082491006</c:v>
                </c:pt>
                <c:pt idx="172">
                  <c:v>225263.409733215</c:v>
                </c:pt>
                <c:pt idx="173">
                  <c:v>225977.447511014</c:v>
                </c:pt>
                <c:pt idx="174">
                  <c:v>226699.661884587</c:v>
                </c:pt>
                <c:pt idx="175">
                  <c:v>227478.05093062099</c:v>
                </c:pt>
                <c:pt idx="176">
                  <c:v>228436.95063803199</c:v>
                </c:pt>
                <c:pt idx="177">
                  <c:v>229567.03122747</c:v>
                </c:pt>
                <c:pt idx="178">
                  <c:v>230786.17193204799</c:v>
                </c:pt>
                <c:pt idx="179">
                  <c:v>231884.535335055</c:v>
                </c:pt>
                <c:pt idx="180">
                  <c:v>232713.93091369199</c:v>
                </c:pt>
                <c:pt idx="181">
                  <c:v>233443.10756717299</c:v>
                </c:pt>
                <c:pt idx="182">
                  <c:v>234116.100474748</c:v>
                </c:pt>
                <c:pt idx="183">
                  <c:v>234847.19979069699</c:v>
                </c:pt>
                <c:pt idx="184">
                  <c:v>235488.78779130001</c:v>
                </c:pt>
                <c:pt idx="185">
                  <c:v>236367.02392800199</c:v>
                </c:pt>
                <c:pt idx="186">
                  <c:v>237542.43169991401</c:v>
                </c:pt>
                <c:pt idx="187">
                  <c:v>238911.42337630401</c:v>
                </c:pt>
                <c:pt idx="188">
                  <c:v>240386.94090256401</c:v>
                </c:pt>
                <c:pt idx="189">
                  <c:v>241831.30639549001</c:v>
                </c:pt>
                <c:pt idx="190">
                  <c:v>243347.81706281699</c:v>
                </c:pt>
                <c:pt idx="191">
                  <c:v>244673.08371326001</c:v>
                </c:pt>
                <c:pt idx="192">
                  <c:v>245433.83466233101</c:v>
                </c:pt>
                <c:pt idx="193">
                  <c:v>245883.49205686199</c:v>
                </c:pt>
                <c:pt idx="194">
                  <c:v>246615.69501614801</c:v>
                </c:pt>
                <c:pt idx="195">
                  <c:v>248303.078195165</c:v>
                </c:pt>
                <c:pt idx="196">
                  <c:v>251152.107221846</c:v>
                </c:pt>
                <c:pt idx="197">
                  <c:v>254595.960261503</c:v>
                </c:pt>
                <c:pt idx="198">
                  <c:v>258466.75217979599</c:v>
                </c:pt>
                <c:pt idx="199">
                  <c:v>262224.39101611899</c:v>
                </c:pt>
                <c:pt idx="200">
                  <c:v>265856.28444416198</c:v>
                </c:pt>
                <c:pt idx="201">
                  <c:v>269581.20608802099</c:v>
                </c:pt>
                <c:pt idx="202">
                  <c:v>273458.10648834298</c:v>
                </c:pt>
                <c:pt idx="203">
                  <c:v>277669.304895846</c:v>
                </c:pt>
                <c:pt idx="204">
                  <c:v>282302.49242924602</c:v>
                </c:pt>
                <c:pt idx="205">
                  <c:v>287272.53402587102</c:v>
                </c:pt>
                <c:pt idx="206">
                  <c:v>291689.75204038102</c:v>
                </c:pt>
                <c:pt idx="207">
                  <c:v>294767.42330917402</c:v>
                </c:pt>
                <c:pt idx="208">
                  <c:v>296569.25321721402</c:v>
                </c:pt>
                <c:pt idx="209">
                  <c:v>298343.65044636797</c:v>
                </c:pt>
                <c:pt idx="210">
                  <c:v>300828.61093422101</c:v>
                </c:pt>
                <c:pt idx="211">
                  <c:v>303938.95694533398</c:v>
                </c:pt>
                <c:pt idx="212">
                  <c:v>308308.11779002898</c:v>
                </c:pt>
                <c:pt idx="213">
                  <c:v>313577.56476684503</c:v>
                </c:pt>
                <c:pt idx="214">
                  <c:v>319776.81011833902</c:v>
                </c:pt>
                <c:pt idx="215">
                  <c:v>325920.705158283</c:v>
                </c:pt>
                <c:pt idx="216">
                  <c:v>331383.57989552798</c:v>
                </c:pt>
                <c:pt idx="217">
                  <c:v>335928.36358121602</c:v>
                </c:pt>
                <c:pt idx="218">
                  <c:v>338308.78300773603</c:v>
                </c:pt>
                <c:pt idx="219">
                  <c:v>338660.61524198903</c:v>
                </c:pt>
                <c:pt idx="220">
                  <c:v>337403.475836611</c:v>
                </c:pt>
                <c:pt idx="221">
                  <c:v>336176.95508399297</c:v>
                </c:pt>
                <c:pt idx="222">
                  <c:v>335137.33872081601</c:v>
                </c:pt>
                <c:pt idx="223">
                  <c:v>334192.94884356798</c:v>
                </c:pt>
                <c:pt idx="224">
                  <c:v>333019.50661838299</c:v>
                </c:pt>
                <c:pt idx="225">
                  <c:v>332217.671927299</c:v>
                </c:pt>
                <c:pt idx="226">
                  <c:v>332258.737182974</c:v>
                </c:pt>
                <c:pt idx="227">
                  <c:v>333294.70872776699</c:v>
                </c:pt>
                <c:pt idx="228">
                  <c:v>334963.96874782903</c:v>
                </c:pt>
                <c:pt idx="229">
                  <c:v>336903.993759281</c:v>
                </c:pt>
                <c:pt idx="230">
                  <c:v>338633.14484188199</c:v>
                </c:pt>
                <c:pt idx="231">
                  <c:v>340203.25772200699</c:v>
                </c:pt>
                <c:pt idx="232">
                  <c:v>341363.379295872</c:v>
                </c:pt>
                <c:pt idx="233">
                  <c:v>342230.79070583102</c:v>
                </c:pt>
                <c:pt idx="234">
                  <c:v>342859.43989931099</c:v>
                </c:pt>
                <c:pt idx="235">
                  <c:v>343319.172611546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D8-4BE2-A6F4-F476374A8C1E}"/>
            </c:ext>
          </c:extLst>
        </c:ser>
        <c:ser>
          <c:idx val="1"/>
          <c:order val="1"/>
          <c:tx>
            <c:v>Cincinnati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'Metro_zhvi_uc_sfr_tier_0.33_0.6'!$BF$1:$KG$1</c:f>
              <c:numCache>
                <c:formatCode>m/d/yyyy</c:formatCode>
                <c:ptCount val="236"/>
                <c:pt idx="0">
                  <c:v>38138</c:v>
                </c:pt>
                <c:pt idx="1">
                  <c:v>38168</c:v>
                </c:pt>
                <c:pt idx="2">
                  <c:v>38199</c:v>
                </c:pt>
                <c:pt idx="3">
                  <c:v>38230</c:v>
                </c:pt>
                <c:pt idx="4">
                  <c:v>38260</c:v>
                </c:pt>
                <c:pt idx="5">
                  <c:v>38291</c:v>
                </c:pt>
                <c:pt idx="6">
                  <c:v>38321</c:v>
                </c:pt>
                <c:pt idx="7">
                  <c:v>38352</c:v>
                </c:pt>
                <c:pt idx="8">
                  <c:v>38383</c:v>
                </c:pt>
                <c:pt idx="9">
                  <c:v>38411</c:v>
                </c:pt>
                <c:pt idx="10">
                  <c:v>38442</c:v>
                </c:pt>
                <c:pt idx="11">
                  <c:v>38472</c:v>
                </c:pt>
                <c:pt idx="12">
                  <c:v>38503</c:v>
                </c:pt>
                <c:pt idx="13">
                  <c:v>38533</c:v>
                </c:pt>
                <c:pt idx="14">
                  <c:v>38564</c:v>
                </c:pt>
                <c:pt idx="15">
                  <c:v>38595</c:v>
                </c:pt>
                <c:pt idx="16">
                  <c:v>38625</c:v>
                </c:pt>
                <c:pt idx="17">
                  <c:v>38656</c:v>
                </c:pt>
                <c:pt idx="18">
                  <c:v>38686</c:v>
                </c:pt>
                <c:pt idx="19">
                  <c:v>38717</c:v>
                </c:pt>
                <c:pt idx="20">
                  <c:v>38748</c:v>
                </c:pt>
                <c:pt idx="21">
                  <c:v>38776</c:v>
                </c:pt>
                <c:pt idx="22">
                  <c:v>38807</c:v>
                </c:pt>
                <c:pt idx="23">
                  <c:v>38837</c:v>
                </c:pt>
                <c:pt idx="24">
                  <c:v>38868</c:v>
                </c:pt>
                <c:pt idx="25">
                  <c:v>38898</c:v>
                </c:pt>
                <c:pt idx="26">
                  <c:v>38929</c:v>
                </c:pt>
                <c:pt idx="27">
                  <c:v>38960</c:v>
                </c:pt>
                <c:pt idx="28">
                  <c:v>38990</c:v>
                </c:pt>
                <c:pt idx="29">
                  <c:v>39021</c:v>
                </c:pt>
                <c:pt idx="30">
                  <c:v>39051</c:v>
                </c:pt>
                <c:pt idx="31">
                  <c:v>39082</c:v>
                </c:pt>
                <c:pt idx="32">
                  <c:v>39113</c:v>
                </c:pt>
                <c:pt idx="33">
                  <c:v>39141</c:v>
                </c:pt>
                <c:pt idx="34">
                  <c:v>39172</c:v>
                </c:pt>
                <c:pt idx="35">
                  <c:v>39202</c:v>
                </c:pt>
                <c:pt idx="36">
                  <c:v>39233</c:v>
                </c:pt>
                <c:pt idx="37">
                  <c:v>39263</c:v>
                </c:pt>
                <c:pt idx="38">
                  <c:v>39294</c:v>
                </c:pt>
                <c:pt idx="39">
                  <c:v>39325</c:v>
                </c:pt>
                <c:pt idx="40">
                  <c:v>39355</c:v>
                </c:pt>
                <c:pt idx="41">
                  <c:v>39386</c:v>
                </c:pt>
                <c:pt idx="42">
                  <c:v>39416</c:v>
                </c:pt>
                <c:pt idx="43">
                  <c:v>39447</c:v>
                </c:pt>
                <c:pt idx="44">
                  <c:v>39478</c:v>
                </c:pt>
                <c:pt idx="45">
                  <c:v>39507</c:v>
                </c:pt>
                <c:pt idx="46">
                  <c:v>39538</c:v>
                </c:pt>
                <c:pt idx="47">
                  <c:v>39568</c:v>
                </c:pt>
                <c:pt idx="48">
                  <c:v>39599</c:v>
                </c:pt>
                <c:pt idx="49">
                  <c:v>39629</c:v>
                </c:pt>
                <c:pt idx="50">
                  <c:v>39660</c:v>
                </c:pt>
                <c:pt idx="51">
                  <c:v>39691</c:v>
                </c:pt>
                <c:pt idx="52">
                  <c:v>39721</c:v>
                </c:pt>
                <c:pt idx="53">
                  <c:v>39752</c:v>
                </c:pt>
                <c:pt idx="54">
                  <c:v>39782</c:v>
                </c:pt>
                <c:pt idx="55">
                  <c:v>39813</c:v>
                </c:pt>
                <c:pt idx="56">
                  <c:v>39844</c:v>
                </c:pt>
                <c:pt idx="57">
                  <c:v>39872</c:v>
                </c:pt>
                <c:pt idx="58">
                  <c:v>39903</c:v>
                </c:pt>
                <c:pt idx="59">
                  <c:v>39933</c:v>
                </c:pt>
                <c:pt idx="60">
                  <c:v>39964</c:v>
                </c:pt>
                <c:pt idx="61">
                  <c:v>39994</c:v>
                </c:pt>
                <c:pt idx="62">
                  <c:v>40025</c:v>
                </c:pt>
                <c:pt idx="63">
                  <c:v>40056</c:v>
                </c:pt>
                <c:pt idx="64">
                  <c:v>40086</c:v>
                </c:pt>
                <c:pt idx="65">
                  <c:v>40117</c:v>
                </c:pt>
                <c:pt idx="66">
                  <c:v>40147</c:v>
                </c:pt>
                <c:pt idx="67">
                  <c:v>40178</c:v>
                </c:pt>
                <c:pt idx="68">
                  <c:v>40209</c:v>
                </c:pt>
                <c:pt idx="69">
                  <c:v>40237</c:v>
                </c:pt>
                <c:pt idx="70">
                  <c:v>40268</c:v>
                </c:pt>
                <c:pt idx="71">
                  <c:v>40298</c:v>
                </c:pt>
                <c:pt idx="72">
                  <c:v>40329</c:v>
                </c:pt>
                <c:pt idx="73">
                  <c:v>40359</c:v>
                </c:pt>
                <c:pt idx="74">
                  <c:v>40390</c:v>
                </c:pt>
                <c:pt idx="75">
                  <c:v>40421</c:v>
                </c:pt>
                <c:pt idx="76">
                  <c:v>40451</c:v>
                </c:pt>
                <c:pt idx="77">
                  <c:v>40482</c:v>
                </c:pt>
                <c:pt idx="78">
                  <c:v>40512</c:v>
                </c:pt>
                <c:pt idx="79">
                  <c:v>40543</c:v>
                </c:pt>
                <c:pt idx="80">
                  <c:v>40574</c:v>
                </c:pt>
                <c:pt idx="81">
                  <c:v>40602</c:v>
                </c:pt>
                <c:pt idx="82">
                  <c:v>40633</c:v>
                </c:pt>
                <c:pt idx="83">
                  <c:v>40663</c:v>
                </c:pt>
                <c:pt idx="84">
                  <c:v>40694</c:v>
                </c:pt>
                <c:pt idx="85">
                  <c:v>40724</c:v>
                </c:pt>
                <c:pt idx="86">
                  <c:v>40755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40877</c:v>
                </c:pt>
                <c:pt idx="91">
                  <c:v>40908</c:v>
                </c:pt>
                <c:pt idx="92">
                  <c:v>40939</c:v>
                </c:pt>
                <c:pt idx="93">
                  <c:v>40968</c:v>
                </c:pt>
                <c:pt idx="94">
                  <c:v>40999</c:v>
                </c:pt>
                <c:pt idx="95">
                  <c:v>41029</c:v>
                </c:pt>
                <c:pt idx="96">
                  <c:v>41060</c:v>
                </c:pt>
                <c:pt idx="97">
                  <c:v>41090</c:v>
                </c:pt>
                <c:pt idx="98">
                  <c:v>41121</c:v>
                </c:pt>
                <c:pt idx="99">
                  <c:v>41152</c:v>
                </c:pt>
                <c:pt idx="100">
                  <c:v>41182</c:v>
                </c:pt>
                <c:pt idx="101">
                  <c:v>41213</c:v>
                </c:pt>
                <c:pt idx="102">
                  <c:v>41243</c:v>
                </c:pt>
                <c:pt idx="103">
                  <c:v>41274</c:v>
                </c:pt>
                <c:pt idx="104">
                  <c:v>41305</c:v>
                </c:pt>
                <c:pt idx="105">
                  <c:v>41333</c:v>
                </c:pt>
                <c:pt idx="106">
                  <c:v>41364</c:v>
                </c:pt>
                <c:pt idx="107">
                  <c:v>41394</c:v>
                </c:pt>
                <c:pt idx="108">
                  <c:v>41425</c:v>
                </c:pt>
                <c:pt idx="109">
                  <c:v>41455</c:v>
                </c:pt>
                <c:pt idx="110">
                  <c:v>41486</c:v>
                </c:pt>
                <c:pt idx="111">
                  <c:v>41517</c:v>
                </c:pt>
                <c:pt idx="112">
                  <c:v>41547</c:v>
                </c:pt>
                <c:pt idx="113">
                  <c:v>41578</c:v>
                </c:pt>
                <c:pt idx="114">
                  <c:v>41608</c:v>
                </c:pt>
                <c:pt idx="115">
                  <c:v>41639</c:v>
                </c:pt>
                <c:pt idx="116">
                  <c:v>41670</c:v>
                </c:pt>
                <c:pt idx="117">
                  <c:v>41698</c:v>
                </c:pt>
                <c:pt idx="118">
                  <c:v>41729</c:v>
                </c:pt>
                <c:pt idx="119">
                  <c:v>41759</c:v>
                </c:pt>
                <c:pt idx="120">
                  <c:v>41790</c:v>
                </c:pt>
                <c:pt idx="121">
                  <c:v>41820</c:v>
                </c:pt>
                <c:pt idx="122">
                  <c:v>41851</c:v>
                </c:pt>
                <c:pt idx="123">
                  <c:v>41882</c:v>
                </c:pt>
                <c:pt idx="124">
                  <c:v>41912</c:v>
                </c:pt>
                <c:pt idx="125">
                  <c:v>41943</c:v>
                </c:pt>
                <c:pt idx="126">
                  <c:v>41973</c:v>
                </c:pt>
                <c:pt idx="127">
                  <c:v>42004</c:v>
                </c:pt>
                <c:pt idx="128">
                  <c:v>42035</c:v>
                </c:pt>
                <c:pt idx="129">
                  <c:v>42063</c:v>
                </c:pt>
                <c:pt idx="130">
                  <c:v>42094</c:v>
                </c:pt>
                <c:pt idx="131">
                  <c:v>42124</c:v>
                </c:pt>
                <c:pt idx="132">
                  <c:v>42155</c:v>
                </c:pt>
                <c:pt idx="133">
                  <c:v>42185</c:v>
                </c:pt>
                <c:pt idx="134">
                  <c:v>42216</c:v>
                </c:pt>
                <c:pt idx="135">
                  <c:v>42247</c:v>
                </c:pt>
                <c:pt idx="136">
                  <c:v>42277</c:v>
                </c:pt>
                <c:pt idx="137">
                  <c:v>42308</c:v>
                </c:pt>
                <c:pt idx="138">
                  <c:v>42338</c:v>
                </c:pt>
                <c:pt idx="139">
                  <c:v>42369</c:v>
                </c:pt>
                <c:pt idx="140">
                  <c:v>42400</c:v>
                </c:pt>
                <c:pt idx="141">
                  <c:v>42429</c:v>
                </c:pt>
                <c:pt idx="142">
                  <c:v>42460</c:v>
                </c:pt>
                <c:pt idx="143">
                  <c:v>42490</c:v>
                </c:pt>
                <c:pt idx="144">
                  <c:v>42521</c:v>
                </c:pt>
                <c:pt idx="145">
                  <c:v>42551</c:v>
                </c:pt>
                <c:pt idx="146">
                  <c:v>42582</c:v>
                </c:pt>
                <c:pt idx="147">
                  <c:v>42613</c:v>
                </c:pt>
                <c:pt idx="148">
                  <c:v>42643</c:v>
                </c:pt>
                <c:pt idx="149">
                  <c:v>42674</c:v>
                </c:pt>
                <c:pt idx="150">
                  <c:v>42704</c:v>
                </c:pt>
                <c:pt idx="151">
                  <c:v>42735</c:v>
                </c:pt>
                <c:pt idx="152">
                  <c:v>42766</c:v>
                </c:pt>
                <c:pt idx="153">
                  <c:v>42794</c:v>
                </c:pt>
                <c:pt idx="154">
                  <c:v>42825</c:v>
                </c:pt>
                <c:pt idx="155">
                  <c:v>42855</c:v>
                </c:pt>
                <c:pt idx="156">
                  <c:v>42886</c:v>
                </c:pt>
                <c:pt idx="157">
                  <c:v>42916</c:v>
                </c:pt>
                <c:pt idx="158">
                  <c:v>42947</c:v>
                </c:pt>
                <c:pt idx="159">
                  <c:v>42978</c:v>
                </c:pt>
                <c:pt idx="160">
                  <c:v>43008</c:v>
                </c:pt>
                <c:pt idx="161">
                  <c:v>43039</c:v>
                </c:pt>
                <c:pt idx="162">
                  <c:v>43069</c:v>
                </c:pt>
                <c:pt idx="163">
                  <c:v>43100</c:v>
                </c:pt>
                <c:pt idx="164">
                  <c:v>43131</c:v>
                </c:pt>
                <c:pt idx="165">
                  <c:v>43159</c:v>
                </c:pt>
                <c:pt idx="166">
                  <c:v>43190</c:v>
                </c:pt>
                <c:pt idx="167">
                  <c:v>43220</c:v>
                </c:pt>
                <c:pt idx="168">
                  <c:v>43251</c:v>
                </c:pt>
                <c:pt idx="169">
                  <c:v>43281</c:v>
                </c:pt>
                <c:pt idx="170">
                  <c:v>43312</c:v>
                </c:pt>
                <c:pt idx="171">
                  <c:v>43343</c:v>
                </c:pt>
                <c:pt idx="172">
                  <c:v>43373</c:v>
                </c:pt>
                <c:pt idx="173">
                  <c:v>43404</c:v>
                </c:pt>
                <c:pt idx="174">
                  <c:v>43434</c:v>
                </c:pt>
                <c:pt idx="175">
                  <c:v>43465</c:v>
                </c:pt>
                <c:pt idx="176">
                  <c:v>43496</c:v>
                </c:pt>
                <c:pt idx="177">
                  <c:v>43524</c:v>
                </c:pt>
                <c:pt idx="178">
                  <c:v>43555</c:v>
                </c:pt>
                <c:pt idx="179">
                  <c:v>43585</c:v>
                </c:pt>
                <c:pt idx="180">
                  <c:v>43616</c:v>
                </c:pt>
                <c:pt idx="181">
                  <c:v>43646</c:v>
                </c:pt>
                <c:pt idx="182">
                  <c:v>43677</c:v>
                </c:pt>
                <c:pt idx="183">
                  <c:v>43708</c:v>
                </c:pt>
                <c:pt idx="184">
                  <c:v>43738</c:v>
                </c:pt>
                <c:pt idx="185">
                  <c:v>43769</c:v>
                </c:pt>
                <c:pt idx="186">
                  <c:v>43799</c:v>
                </c:pt>
                <c:pt idx="187">
                  <c:v>43830</c:v>
                </c:pt>
                <c:pt idx="188">
                  <c:v>43861</c:v>
                </c:pt>
                <c:pt idx="189">
                  <c:v>43890</c:v>
                </c:pt>
                <c:pt idx="190">
                  <c:v>43921</c:v>
                </c:pt>
                <c:pt idx="191">
                  <c:v>43951</c:v>
                </c:pt>
                <c:pt idx="192">
                  <c:v>43982</c:v>
                </c:pt>
                <c:pt idx="193">
                  <c:v>44012</c:v>
                </c:pt>
                <c:pt idx="194">
                  <c:v>44043</c:v>
                </c:pt>
                <c:pt idx="195">
                  <c:v>44074</c:v>
                </c:pt>
                <c:pt idx="196">
                  <c:v>44104</c:v>
                </c:pt>
                <c:pt idx="197">
                  <c:v>44135</c:v>
                </c:pt>
                <c:pt idx="198">
                  <c:v>44165</c:v>
                </c:pt>
                <c:pt idx="199">
                  <c:v>44196</c:v>
                </c:pt>
                <c:pt idx="200">
                  <c:v>44227</c:v>
                </c:pt>
                <c:pt idx="201">
                  <c:v>44255</c:v>
                </c:pt>
                <c:pt idx="202">
                  <c:v>44286</c:v>
                </c:pt>
                <c:pt idx="203">
                  <c:v>44316</c:v>
                </c:pt>
                <c:pt idx="204">
                  <c:v>44347</c:v>
                </c:pt>
                <c:pt idx="205">
                  <c:v>44377</c:v>
                </c:pt>
                <c:pt idx="206">
                  <c:v>44408</c:v>
                </c:pt>
                <c:pt idx="207">
                  <c:v>44439</c:v>
                </c:pt>
                <c:pt idx="208">
                  <c:v>44469</c:v>
                </c:pt>
                <c:pt idx="209">
                  <c:v>44500</c:v>
                </c:pt>
                <c:pt idx="210">
                  <c:v>44530</c:v>
                </c:pt>
                <c:pt idx="211">
                  <c:v>44561</c:v>
                </c:pt>
                <c:pt idx="212">
                  <c:v>44592</c:v>
                </c:pt>
                <c:pt idx="213">
                  <c:v>44620</c:v>
                </c:pt>
                <c:pt idx="214">
                  <c:v>44651</c:v>
                </c:pt>
                <c:pt idx="215">
                  <c:v>44681</c:v>
                </c:pt>
                <c:pt idx="216">
                  <c:v>44712</c:v>
                </c:pt>
                <c:pt idx="217">
                  <c:v>44742</c:v>
                </c:pt>
                <c:pt idx="218">
                  <c:v>44773</c:v>
                </c:pt>
                <c:pt idx="219">
                  <c:v>44804</c:v>
                </c:pt>
                <c:pt idx="220">
                  <c:v>44834</c:v>
                </c:pt>
                <c:pt idx="221">
                  <c:v>44865</c:v>
                </c:pt>
                <c:pt idx="222">
                  <c:v>44895</c:v>
                </c:pt>
                <c:pt idx="223">
                  <c:v>44926</c:v>
                </c:pt>
                <c:pt idx="224">
                  <c:v>44957</c:v>
                </c:pt>
                <c:pt idx="225">
                  <c:v>44985</c:v>
                </c:pt>
                <c:pt idx="226">
                  <c:v>45016</c:v>
                </c:pt>
                <c:pt idx="227">
                  <c:v>45046</c:v>
                </c:pt>
                <c:pt idx="228">
                  <c:v>45077</c:v>
                </c:pt>
                <c:pt idx="229">
                  <c:v>45107</c:v>
                </c:pt>
                <c:pt idx="230">
                  <c:v>45138</c:v>
                </c:pt>
                <c:pt idx="231">
                  <c:v>45169</c:v>
                </c:pt>
                <c:pt idx="232">
                  <c:v>45199</c:v>
                </c:pt>
                <c:pt idx="233">
                  <c:v>45230</c:v>
                </c:pt>
                <c:pt idx="234">
                  <c:v>45260</c:v>
                </c:pt>
                <c:pt idx="235">
                  <c:v>45291</c:v>
                </c:pt>
              </c:numCache>
            </c:numRef>
          </c:cat>
          <c:val>
            <c:numRef>
              <c:f>'Metro_zhvi_uc_sfr_tier_0.33_0.6'!$BF$30:$KF$30</c:f>
              <c:numCache>
                <c:formatCode>General</c:formatCode>
                <c:ptCount val="235"/>
                <c:pt idx="0">
                  <c:v>147159.09379018599</c:v>
                </c:pt>
                <c:pt idx="1">
                  <c:v>147538.451818895</c:v>
                </c:pt>
                <c:pt idx="2">
                  <c:v>147936.71071029699</c:v>
                </c:pt>
                <c:pt idx="3">
                  <c:v>148331.10189929701</c:v>
                </c:pt>
                <c:pt idx="4">
                  <c:v>148724.656590055</c:v>
                </c:pt>
                <c:pt idx="5">
                  <c:v>149068.587813308</c:v>
                </c:pt>
                <c:pt idx="6">
                  <c:v>149410.12321915099</c:v>
                </c:pt>
                <c:pt idx="7">
                  <c:v>149743.180251532</c:v>
                </c:pt>
                <c:pt idx="8">
                  <c:v>150101.95387027599</c:v>
                </c:pt>
                <c:pt idx="9">
                  <c:v>150506.30959629</c:v>
                </c:pt>
                <c:pt idx="10">
                  <c:v>150962.08398581701</c:v>
                </c:pt>
                <c:pt idx="11">
                  <c:v>151386.25461683399</c:v>
                </c:pt>
                <c:pt idx="12">
                  <c:v>151773.637572562</c:v>
                </c:pt>
                <c:pt idx="13">
                  <c:v>152133.74474570699</c:v>
                </c:pt>
                <c:pt idx="14">
                  <c:v>152525.810344133</c:v>
                </c:pt>
                <c:pt idx="15">
                  <c:v>152960.79780219801</c:v>
                </c:pt>
                <c:pt idx="16">
                  <c:v>153397.037713925</c:v>
                </c:pt>
                <c:pt idx="17">
                  <c:v>153796.069089886</c:v>
                </c:pt>
                <c:pt idx="18">
                  <c:v>154178.54105780099</c:v>
                </c:pt>
                <c:pt idx="19">
                  <c:v>154524.00167037599</c:v>
                </c:pt>
                <c:pt idx="20">
                  <c:v>154904.276254789</c:v>
                </c:pt>
                <c:pt idx="21">
                  <c:v>155310.52987018201</c:v>
                </c:pt>
                <c:pt idx="22">
                  <c:v>155769.78681483999</c:v>
                </c:pt>
                <c:pt idx="23">
                  <c:v>156159.347558782</c:v>
                </c:pt>
                <c:pt idx="24">
                  <c:v>156475.36661497501</c:v>
                </c:pt>
                <c:pt idx="25">
                  <c:v>156721.05473044</c:v>
                </c:pt>
                <c:pt idx="26">
                  <c:v>157030.26913912501</c:v>
                </c:pt>
                <c:pt idx="27">
                  <c:v>157280.72764672799</c:v>
                </c:pt>
                <c:pt idx="28">
                  <c:v>157454.09534048999</c:v>
                </c:pt>
                <c:pt idx="29">
                  <c:v>157479.846323834</c:v>
                </c:pt>
                <c:pt idx="30">
                  <c:v>157417.45278492701</c:v>
                </c:pt>
                <c:pt idx="31">
                  <c:v>157272.79195151501</c:v>
                </c:pt>
                <c:pt idx="32">
                  <c:v>157152.74024296299</c:v>
                </c:pt>
                <c:pt idx="33">
                  <c:v>157125.97365217801</c:v>
                </c:pt>
                <c:pt idx="34">
                  <c:v>157128.339996344</c:v>
                </c:pt>
                <c:pt idx="35">
                  <c:v>157026.07872273901</c:v>
                </c:pt>
                <c:pt idx="36">
                  <c:v>156848.782737214</c:v>
                </c:pt>
                <c:pt idx="37">
                  <c:v>156651.72423612699</c:v>
                </c:pt>
                <c:pt idx="38">
                  <c:v>156473.21979280701</c:v>
                </c:pt>
                <c:pt idx="39">
                  <c:v>156298.636737108</c:v>
                </c:pt>
                <c:pt idx="40">
                  <c:v>156088.98324005501</c:v>
                </c:pt>
                <c:pt idx="41">
                  <c:v>155854.96465024899</c:v>
                </c:pt>
                <c:pt idx="42">
                  <c:v>155515.341757655</c:v>
                </c:pt>
                <c:pt idx="43">
                  <c:v>155199.78114830601</c:v>
                </c:pt>
                <c:pt idx="44">
                  <c:v>154811.896476636</c:v>
                </c:pt>
                <c:pt idx="45">
                  <c:v>154544.28671112499</c:v>
                </c:pt>
                <c:pt idx="46">
                  <c:v>154330.47987412399</c:v>
                </c:pt>
                <c:pt idx="47">
                  <c:v>154076.441349562</c:v>
                </c:pt>
                <c:pt idx="48">
                  <c:v>153827.227879955</c:v>
                </c:pt>
                <c:pt idx="49">
                  <c:v>153502.312177627</c:v>
                </c:pt>
                <c:pt idx="50">
                  <c:v>153332.305465051</c:v>
                </c:pt>
                <c:pt idx="51">
                  <c:v>152866.02626695199</c:v>
                </c:pt>
                <c:pt idx="52">
                  <c:v>152211.33312846901</c:v>
                </c:pt>
                <c:pt idx="53">
                  <c:v>151171.37922221699</c:v>
                </c:pt>
                <c:pt idx="54">
                  <c:v>150240.17084799099</c:v>
                </c:pt>
                <c:pt idx="55">
                  <c:v>149151.46990998101</c:v>
                </c:pt>
                <c:pt idx="56">
                  <c:v>147715.703988558</c:v>
                </c:pt>
                <c:pt idx="57">
                  <c:v>145864.54577611099</c:v>
                </c:pt>
                <c:pt idx="58">
                  <c:v>144532.880499021</c:v>
                </c:pt>
                <c:pt idx="59">
                  <c:v>143931.145370827</c:v>
                </c:pt>
                <c:pt idx="60">
                  <c:v>143780.03058288299</c:v>
                </c:pt>
                <c:pt idx="61">
                  <c:v>143540.480234808</c:v>
                </c:pt>
                <c:pt idx="62">
                  <c:v>143489.225831719</c:v>
                </c:pt>
                <c:pt idx="63">
                  <c:v>143461.21828523901</c:v>
                </c:pt>
                <c:pt idx="64">
                  <c:v>143441.22351719401</c:v>
                </c:pt>
                <c:pt idx="65">
                  <c:v>143385.07409743001</c:v>
                </c:pt>
                <c:pt idx="66">
                  <c:v>143517.44190473901</c:v>
                </c:pt>
                <c:pt idx="67">
                  <c:v>143691.86062131301</c:v>
                </c:pt>
                <c:pt idx="68">
                  <c:v>143897.16132064999</c:v>
                </c:pt>
                <c:pt idx="69">
                  <c:v>144338.292090665</c:v>
                </c:pt>
                <c:pt idx="70">
                  <c:v>144689.537571111</c:v>
                </c:pt>
                <c:pt idx="71">
                  <c:v>145102.750634216</c:v>
                </c:pt>
                <c:pt idx="72">
                  <c:v>145350.72109140799</c:v>
                </c:pt>
                <c:pt idx="73">
                  <c:v>145530.088139403</c:v>
                </c:pt>
                <c:pt idx="74">
                  <c:v>145165.53673236701</c:v>
                </c:pt>
                <c:pt idx="75">
                  <c:v>144490.23316911899</c:v>
                </c:pt>
                <c:pt idx="76">
                  <c:v>143698.65400457199</c:v>
                </c:pt>
                <c:pt idx="77">
                  <c:v>142987.14619591201</c:v>
                </c:pt>
                <c:pt idx="78">
                  <c:v>142017.824662917</c:v>
                </c:pt>
                <c:pt idx="79">
                  <c:v>140904.303587359</c:v>
                </c:pt>
                <c:pt idx="80">
                  <c:v>139839.30786187499</c:v>
                </c:pt>
                <c:pt idx="81">
                  <c:v>138939.01091938501</c:v>
                </c:pt>
                <c:pt idx="82">
                  <c:v>138133.25318184201</c:v>
                </c:pt>
                <c:pt idx="83">
                  <c:v>137316.193052121</c:v>
                </c:pt>
                <c:pt idx="84">
                  <c:v>136459.911584666</c:v>
                </c:pt>
                <c:pt idx="85">
                  <c:v>135732.98708582501</c:v>
                </c:pt>
                <c:pt idx="86">
                  <c:v>135202.247250024</c:v>
                </c:pt>
                <c:pt idx="87">
                  <c:v>134801.57317213499</c:v>
                </c:pt>
                <c:pt idx="88">
                  <c:v>134331.74054515801</c:v>
                </c:pt>
                <c:pt idx="89">
                  <c:v>133843.35883589601</c:v>
                </c:pt>
                <c:pt idx="90">
                  <c:v>133446.65380693</c:v>
                </c:pt>
                <c:pt idx="91">
                  <c:v>133271.14368085199</c:v>
                </c:pt>
                <c:pt idx="92">
                  <c:v>133084.72663757601</c:v>
                </c:pt>
                <c:pt idx="93">
                  <c:v>133009.93524814601</c:v>
                </c:pt>
                <c:pt idx="94">
                  <c:v>132980.554106539</c:v>
                </c:pt>
                <c:pt idx="95">
                  <c:v>133110.47127877199</c:v>
                </c:pt>
                <c:pt idx="96">
                  <c:v>133354.97453392699</c:v>
                </c:pt>
                <c:pt idx="97">
                  <c:v>133577.035720096</c:v>
                </c:pt>
                <c:pt idx="98">
                  <c:v>133779.422112336</c:v>
                </c:pt>
                <c:pt idx="99">
                  <c:v>133859.074931979</c:v>
                </c:pt>
                <c:pt idx="100">
                  <c:v>133950.41347733201</c:v>
                </c:pt>
                <c:pt idx="101">
                  <c:v>133997.80683529799</c:v>
                </c:pt>
                <c:pt idx="102">
                  <c:v>134090.83483354401</c:v>
                </c:pt>
                <c:pt idx="103">
                  <c:v>134283.34593594199</c:v>
                </c:pt>
                <c:pt idx="104">
                  <c:v>134570.832286196</c:v>
                </c:pt>
                <c:pt idx="105">
                  <c:v>134818.67813175399</c:v>
                </c:pt>
                <c:pt idx="106">
                  <c:v>135071.51254660101</c:v>
                </c:pt>
                <c:pt idx="107">
                  <c:v>135468.13858484299</c:v>
                </c:pt>
                <c:pt idx="108">
                  <c:v>136223.696046458</c:v>
                </c:pt>
                <c:pt idx="109">
                  <c:v>137118.563810942</c:v>
                </c:pt>
                <c:pt idx="110">
                  <c:v>137993.75755945701</c:v>
                </c:pt>
                <c:pt idx="111">
                  <c:v>138769.55486963899</c:v>
                </c:pt>
                <c:pt idx="112">
                  <c:v>139388.832389666</c:v>
                </c:pt>
                <c:pt idx="113">
                  <c:v>139936.98648601901</c:v>
                </c:pt>
                <c:pt idx="114">
                  <c:v>140266.75582991599</c:v>
                </c:pt>
                <c:pt idx="115">
                  <c:v>140702.93908703901</c:v>
                </c:pt>
                <c:pt idx="116">
                  <c:v>141044.88577081499</c:v>
                </c:pt>
                <c:pt idx="117">
                  <c:v>141342.893871387</c:v>
                </c:pt>
                <c:pt idx="118">
                  <c:v>141518.85032383501</c:v>
                </c:pt>
                <c:pt idx="119">
                  <c:v>141839.32375818299</c:v>
                </c:pt>
                <c:pt idx="120">
                  <c:v>142540.84965316</c:v>
                </c:pt>
                <c:pt idx="121">
                  <c:v>143313.940560916</c:v>
                </c:pt>
                <c:pt idx="122">
                  <c:v>144025.35306489101</c:v>
                </c:pt>
                <c:pt idx="123">
                  <c:v>144414.84122915799</c:v>
                </c:pt>
                <c:pt idx="124">
                  <c:v>144641.92146146699</c:v>
                </c:pt>
                <c:pt idx="125">
                  <c:v>144698.70991352299</c:v>
                </c:pt>
                <c:pt idx="126">
                  <c:v>144814.84807921801</c:v>
                </c:pt>
                <c:pt idx="127">
                  <c:v>145101.432903874</c:v>
                </c:pt>
                <c:pt idx="128">
                  <c:v>145548.49125721</c:v>
                </c:pt>
                <c:pt idx="129">
                  <c:v>146001.900460512</c:v>
                </c:pt>
                <c:pt idx="130">
                  <c:v>146448.14971554899</c:v>
                </c:pt>
                <c:pt idx="131">
                  <c:v>146922.498523257</c:v>
                </c:pt>
                <c:pt idx="132">
                  <c:v>147611.38486246901</c:v>
                </c:pt>
                <c:pt idx="133">
                  <c:v>148237.22034720401</c:v>
                </c:pt>
                <c:pt idx="134">
                  <c:v>148920.20443364501</c:v>
                </c:pt>
                <c:pt idx="135">
                  <c:v>149657.91076179</c:v>
                </c:pt>
                <c:pt idx="136">
                  <c:v>150514.326140107</c:v>
                </c:pt>
                <c:pt idx="137">
                  <c:v>151317.200537645</c:v>
                </c:pt>
                <c:pt idx="138">
                  <c:v>151871.655698296</c:v>
                </c:pt>
                <c:pt idx="139">
                  <c:v>152550.15747512699</c:v>
                </c:pt>
                <c:pt idx="140">
                  <c:v>153488.056786445</c:v>
                </c:pt>
                <c:pt idx="141">
                  <c:v>154517.25735527801</c:v>
                </c:pt>
                <c:pt idx="142">
                  <c:v>155098.18947168801</c:v>
                </c:pt>
                <c:pt idx="143">
                  <c:v>155444.74927947699</c:v>
                </c:pt>
                <c:pt idx="144">
                  <c:v>155703.90410008101</c:v>
                </c:pt>
                <c:pt idx="145">
                  <c:v>156251.36972204401</c:v>
                </c:pt>
                <c:pt idx="146">
                  <c:v>156582.70241388399</c:v>
                </c:pt>
                <c:pt idx="147">
                  <c:v>157035.26372764399</c:v>
                </c:pt>
                <c:pt idx="148">
                  <c:v>157616.31569669</c:v>
                </c:pt>
                <c:pt idx="149">
                  <c:v>158574.76588949101</c:v>
                </c:pt>
                <c:pt idx="150">
                  <c:v>159549.28682462199</c:v>
                </c:pt>
                <c:pt idx="151">
                  <c:v>160500.89412486699</c:v>
                </c:pt>
                <c:pt idx="152">
                  <c:v>161355.06033442699</c:v>
                </c:pt>
                <c:pt idx="153">
                  <c:v>162174.31525856801</c:v>
                </c:pt>
                <c:pt idx="154">
                  <c:v>163050.93359105501</c:v>
                </c:pt>
                <c:pt idx="155">
                  <c:v>164016.437993523</c:v>
                </c:pt>
                <c:pt idx="156">
                  <c:v>164949.28650651799</c:v>
                </c:pt>
                <c:pt idx="157">
                  <c:v>165761.32639917699</c:v>
                </c:pt>
                <c:pt idx="158">
                  <c:v>166402.313578495</c:v>
                </c:pt>
                <c:pt idx="159">
                  <c:v>167055.051059466</c:v>
                </c:pt>
                <c:pt idx="160">
                  <c:v>167671.87381751099</c:v>
                </c:pt>
                <c:pt idx="161">
                  <c:v>168339.09552636999</c:v>
                </c:pt>
                <c:pt idx="162">
                  <c:v>168971.089803412</c:v>
                </c:pt>
                <c:pt idx="163">
                  <c:v>169609.55143321</c:v>
                </c:pt>
                <c:pt idx="164">
                  <c:v>170219.24853842601</c:v>
                </c:pt>
                <c:pt idx="165">
                  <c:v>170963.65687623099</c:v>
                </c:pt>
                <c:pt idx="166">
                  <c:v>172098.491387583</c:v>
                </c:pt>
                <c:pt idx="167">
                  <c:v>173314.926200724</c:v>
                </c:pt>
                <c:pt idx="168">
                  <c:v>174635.880422613</c:v>
                </c:pt>
                <c:pt idx="169">
                  <c:v>175588.46919190499</c:v>
                </c:pt>
                <c:pt idx="170">
                  <c:v>176767.27241278099</c:v>
                </c:pt>
                <c:pt idx="171">
                  <c:v>177797.498160494</c:v>
                </c:pt>
                <c:pt idx="172">
                  <c:v>178860.38705587501</c:v>
                </c:pt>
                <c:pt idx="173">
                  <c:v>179570.88624866001</c:v>
                </c:pt>
                <c:pt idx="174">
                  <c:v>180304.442717069</c:v>
                </c:pt>
                <c:pt idx="175">
                  <c:v>181014.864451539</c:v>
                </c:pt>
                <c:pt idx="176">
                  <c:v>181997.26339897799</c:v>
                </c:pt>
                <c:pt idx="177">
                  <c:v>183219.45740986901</c:v>
                </c:pt>
                <c:pt idx="178">
                  <c:v>184629.8797242</c:v>
                </c:pt>
                <c:pt idx="179">
                  <c:v>185832.98051771801</c:v>
                </c:pt>
                <c:pt idx="180">
                  <c:v>186623.05669248599</c:v>
                </c:pt>
                <c:pt idx="181">
                  <c:v>187269.949584371</c:v>
                </c:pt>
                <c:pt idx="182">
                  <c:v>187857.358147475</c:v>
                </c:pt>
                <c:pt idx="183">
                  <c:v>188545.41836863899</c:v>
                </c:pt>
                <c:pt idx="184">
                  <c:v>189227.151234777</c:v>
                </c:pt>
                <c:pt idx="185">
                  <c:v>190074.799424942</c:v>
                </c:pt>
                <c:pt idx="186">
                  <c:v>191134.92991853601</c:v>
                </c:pt>
                <c:pt idx="187">
                  <c:v>192234.483607915</c:v>
                </c:pt>
                <c:pt idx="188">
                  <c:v>193457.43085178401</c:v>
                </c:pt>
                <c:pt idx="189">
                  <c:v>194644.850205995</c:v>
                </c:pt>
                <c:pt idx="190">
                  <c:v>196044.92788330099</c:v>
                </c:pt>
                <c:pt idx="191">
                  <c:v>197306.50100788899</c:v>
                </c:pt>
                <c:pt idx="192">
                  <c:v>198281.34136930999</c:v>
                </c:pt>
                <c:pt idx="193">
                  <c:v>199087.47251835401</c:v>
                </c:pt>
                <c:pt idx="194">
                  <c:v>200291.07449911599</c:v>
                </c:pt>
                <c:pt idx="195">
                  <c:v>202320.01912362099</c:v>
                </c:pt>
                <c:pt idx="196">
                  <c:v>205231.99501564301</c:v>
                </c:pt>
                <c:pt idx="197">
                  <c:v>208587.25902313201</c:v>
                </c:pt>
                <c:pt idx="198">
                  <c:v>212141.39954111699</c:v>
                </c:pt>
                <c:pt idx="199">
                  <c:v>215530.116426044</c:v>
                </c:pt>
                <c:pt idx="200">
                  <c:v>218637.653022802</c:v>
                </c:pt>
                <c:pt idx="201">
                  <c:v>221670.405416444</c:v>
                </c:pt>
                <c:pt idx="202">
                  <c:v>224734.08781864299</c:v>
                </c:pt>
                <c:pt idx="203">
                  <c:v>227969.96977054901</c:v>
                </c:pt>
                <c:pt idx="204">
                  <c:v>231314.41888721101</c:v>
                </c:pt>
                <c:pt idx="205">
                  <c:v>234589.92649120401</c:v>
                </c:pt>
                <c:pt idx="206">
                  <c:v>236812.98994187501</c:v>
                </c:pt>
                <c:pt idx="207">
                  <c:v>237626.983797261</c:v>
                </c:pt>
                <c:pt idx="208">
                  <c:v>237349.420407283</c:v>
                </c:pt>
                <c:pt idx="209">
                  <c:v>237544.23000661799</c:v>
                </c:pt>
                <c:pt idx="210">
                  <c:v>238578.852047077</c:v>
                </c:pt>
                <c:pt idx="211">
                  <c:v>240306.81043907901</c:v>
                </c:pt>
                <c:pt idx="212">
                  <c:v>243152.82683193</c:v>
                </c:pt>
                <c:pt idx="213">
                  <c:v>246915.94557980701</c:v>
                </c:pt>
                <c:pt idx="214">
                  <c:v>251240.37987102201</c:v>
                </c:pt>
                <c:pt idx="215">
                  <c:v>255503.10559587699</c:v>
                </c:pt>
                <c:pt idx="216">
                  <c:v>259121.934671119</c:v>
                </c:pt>
                <c:pt idx="217">
                  <c:v>262314.70743763697</c:v>
                </c:pt>
                <c:pt idx="218">
                  <c:v>263811.83419831598</c:v>
                </c:pt>
                <c:pt idx="219">
                  <c:v>263754.58050845901</c:v>
                </c:pt>
                <c:pt idx="220">
                  <c:v>262575.46698502102</c:v>
                </c:pt>
                <c:pt idx="221">
                  <c:v>261734.38220234599</c:v>
                </c:pt>
                <c:pt idx="222">
                  <c:v>261664.26549418701</c:v>
                </c:pt>
                <c:pt idx="223">
                  <c:v>261897.954594827</c:v>
                </c:pt>
                <c:pt idx="224">
                  <c:v>261801.39826555899</c:v>
                </c:pt>
                <c:pt idx="225">
                  <c:v>261901.207140763</c:v>
                </c:pt>
                <c:pt idx="226">
                  <c:v>262755.51043642202</c:v>
                </c:pt>
                <c:pt idx="227">
                  <c:v>264594.19417484599</c:v>
                </c:pt>
                <c:pt idx="228">
                  <c:v>267146.50516502198</c:v>
                </c:pt>
                <c:pt idx="229">
                  <c:v>269727.79710090399</c:v>
                </c:pt>
                <c:pt idx="230">
                  <c:v>271990.76652010099</c:v>
                </c:pt>
                <c:pt idx="231">
                  <c:v>273610.64140954299</c:v>
                </c:pt>
                <c:pt idx="232">
                  <c:v>274578.35837866098</c:v>
                </c:pt>
                <c:pt idx="233">
                  <c:v>274998.01195703098</c:v>
                </c:pt>
                <c:pt idx="234">
                  <c:v>275239.95797939203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D8-4BE2-A6F4-F476374A8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464767"/>
        <c:axId val="339456607"/>
      </c:lineChart>
      <c:dateAx>
        <c:axId val="3394647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56607"/>
        <c:crosses val="autoZero"/>
        <c:auto val="1"/>
        <c:lblOffset val="100"/>
        <c:baseTimeUnit val="months"/>
      </c:dateAx>
      <c:valAx>
        <c:axId val="339456607"/>
        <c:scaling>
          <c:orientation val="minMax"/>
          <c:max val="35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4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Inflation Over 6 month (annualized)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CorePCE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Graph'!$A$19:$A$73</c:f>
              <c:numCache>
                <c:formatCode>yyyy\-mm\-dd</c:formatCode>
                <c:ptCount val="5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  <c:pt idx="49">
                  <c:v>45078</c:v>
                </c:pt>
                <c:pt idx="50">
                  <c:v>45108</c:v>
                </c:pt>
                <c:pt idx="51">
                  <c:v>45139</c:v>
                </c:pt>
                <c:pt idx="52">
                  <c:v>45170</c:v>
                </c:pt>
                <c:pt idx="53">
                  <c:v>45200</c:v>
                </c:pt>
                <c:pt idx="54">
                  <c:v>45231</c:v>
                </c:pt>
              </c:numCache>
            </c:numRef>
          </c:cat>
          <c:val>
            <c:numRef>
              <c:f>'FRED Graph'!$D$19:$D$73</c:f>
              <c:numCache>
                <c:formatCode>0.00%</c:formatCode>
                <c:ptCount val="55"/>
                <c:pt idx="0">
                  <c:v>1.6153483151086778E-2</c:v>
                </c:pt>
                <c:pt idx="1">
                  <c:v>1.6635510916408025E-2</c:v>
                </c:pt>
                <c:pt idx="2">
                  <c:v>1.6161512166634751E-2</c:v>
                </c:pt>
                <c:pt idx="3">
                  <c:v>1.6618755214479863E-2</c:v>
                </c:pt>
                <c:pt idx="4">
                  <c:v>1.6369370183288545E-2</c:v>
                </c:pt>
                <c:pt idx="5">
                  <c:v>1.5045421311100426E-2</c:v>
                </c:pt>
                <c:pt idx="6">
                  <c:v>1.3295855073904406E-2</c:v>
                </c:pt>
                <c:pt idx="7">
                  <c:v>1.342494385946269E-2</c:v>
                </c:pt>
                <c:pt idx="8">
                  <c:v>1.4885370985073143E-2</c:v>
                </c:pt>
                <c:pt idx="9">
                  <c:v>1.6501227980213695E-2</c:v>
                </c:pt>
                <c:pt idx="10">
                  <c:v>1.3463179271745229E-2</c:v>
                </c:pt>
                <c:pt idx="11">
                  <c:v>3.6362382045000974E-3</c:v>
                </c:pt>
                <c:pt idx="12">
                  <c:v>5.7353347209534444E-3</c:v>
                </c:pt>
                <c:pt idx="13">
                  <c:v>4.7621266252759753E-3</c:v>
                </c:pt>
                <c:pt idx="14">
                  <c:v>8.4023571864038082E-3</c:v>
                </c:pt>
                <c:pt idx="15">
                  <c:v>1.0825594264399774E-2</c:v>
                </c:pt>
                <c:pt idx="16">
                  <c:v>1.5434003714872802E-2</c:v>
                </c:pt>
                <c:pt idx="17">
                  <c:v>2.3797547192048185E-2</c:v>
                </c:pt>
                <c:pt idx="18">
                  <c:v>2.2896049249655048E-2</c:v>
                </c:pt>
                <c:pt idx="19">
                  <c:v>2.6423876999069451E-2</c:v>
                </c:pt>
                <c:pt idx="20">
                  <c:v>2.5978426232794893E-2</c:v>
                </c:pt>
                <c:pt idx="21">
                  <c:v>2.4283491468905405E-2</c:v>
                </c:pt>
                <c:pt idx="22">
                  <c:v>2.9727142902300718E-2</c:v>
                </c:pt>
                <c:pt idx="23">
                  <c:v>4.0682412259871237E-2</c:v>
                </c:pt>
                <c:pt idx="24">
                  <c:v>5.016281421909996E-2</c:v>
                </c:pt>
                <c:pt idx="25">
                  <c:v>5.272688449482521E-2</c:v>
                </c:pt>
                <c:pt idx="26">
                  <c:v>5.4415724819306011E-2</c:v>
                </c:pt>
                <c:pt idx="27">
                  <c:v>5.6340564128265269E-2</c:v>
                </c:pt>
                <c:pt idx="28">
                  <c:v>5.187852950998173E-2</c:v>
                </c:pt>
                <c:pt idx="29">
                  <c:v>4.9351685828699532E-2</c:v>
                </c:pt>
                <c:pt idx="30">
                  <c:v>4.8859873028730405E-2</c:v>
                </c:pt>
                <c:pt idx="31">
                  <c:v>5.2033425778494902E-2</c:v>
                </c:pt>
                <c:pt idx="32">
                  <c:v>5.2974644345513244E-2</c:v>
                </c:pt>
                <c:pt idx="33">
                  <c:v>5.5153774034929937E-2</c:v>
                </c:pt>
                <c:pt idx="34">
                  <c:v>5.9125541122213354E-2</c:v>
                </c:pt>
                <c:pt idx="35">
                  <c:v>5.5756855963776886E-2</c:v>
                </c:pt>
                <c:pt idx="36">
                  <c:v>5.2634729971747118E-2</c:v>
                </c:pt>
                <c:pt idx="37">
                  <c:v>5.1818225741312229E-2</c:v>
                </c:pt>
                <c:pt idx="38">
                  <c:v>4.6266279634176621E-2</c:v>
                </c:pt>
                <c:pt idx="39">
                  <c:v>4.9004747507410018E-2</c:v>
                </c:pt>
                <c:pt idx="40">
                  <c:v>5.0334446030254387E-2</c:v>
                </c:pt>
                <c:pt idx="41">
                  <c:v>5.0766199290301017E-2</c:v>
                </c:pt>
                <c:pt idx="42">
                  <c:v>4.9175335000176235E-2</c:v>
                </c:pt>
                <c:pt idx="43">
                  <c:v>4.5494038757144972E-2</c:v>
                </c:pt>
                <c:pt idx="44">
                  <c:v>5.1764555697222603E-2</c:v>
                </c:pt>
                <c:pt idx="45">
                  <c:v>4.7886226397048981E-2</c:v>
                </c:pt>
                <c:pt idx="46">
                  <c:v>4.5330634784744861E-2</c:v>
                </c:pt>
                <c:pt idx="47">
                  <c:v>4.4503121815186564E-2</c:v>
                </c:pt>
                <c:pt idx="48">
                  <c:v>4.4586292925927529E-2</c:v>
                </c:pt>
                <c:pt idx="49">
                  <c:v>4.0114446128856729E-2</c:v>
                </c:pt>
                <c:pt idx="50">
                  <c:v>3.2111105654492045E-2</c:v>
                </c:pt>
                <c:pt idx="51">
                  <c:v>2.6745190612487812E-2</c:v>
                </c:pt>
                <c:pt idx="52">
                  <c:v>2.6603659922477263E-2</c:v>
                </c:pt>
                <c:pt idx="53">
                  <c:v>2.3364450686734983E-2</c:v>
                </c:pt>
                <c:pt idx="54">
                  <c:v>1.8677138744650268E-2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E5-4271-B686-6915C18EADB8}"/>
            </c:ext>
          </c:extLst>
        </c:ser>
        <c:ser>
          <c:idx val="1"/>
          <c:order val="1"/>
          <c:tx>
            <c:v>HeadLinePCE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Graph'!$A$19:$A$73</c:f>
              <c:numCache>
                <c:formatCode>yyyy\-mm\-dd</c:formatCode>
                <c:ptCount val="55"/>
                <c:pt idx="0">
                  <c:v>43586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43709</c:v>
                </c:pt>
                <c:pt idx="5">
                  <c:v>43739</c:v>
                </c:pt>
                <c:pt idx="6">
                  <c:v>43770</c:v>
                </c:pt>
                <c:pt idx="7">
                  <c:v>43800</c:v>
                </c:pt>
                <c:pt idx="8">
                  <c:v>43831</c:v>
                </c:pt>
                <c:pt idx="9">
                  <c:v>43862</c:v>
                </c:pt>
                <c:pt idx="10">
                  <c:v>43891</c:v>
                </c:pt>
                <c:pt idx="11">
                  <c:v>43922</c:v>
                </c:pt>
                <c:pt idx="12">
                  <c:v>43952</c:v>
                </c:pt>
                <c:pt idx="13">
                  <c:v>43983</c:v>
                </c:pt>
                <c:pt idx="14">
                  <c:v>44013</c:v>
                </c:pt>
                <c:pt idx="15">
                  <c:v>44044</c:v>
                </c:pt>
                <c:pt idx="16">
                  <c:v>44075</c:v>
                </c:pt>
                <c:pt idx="17">
                  <c:v>44105</c:v>
                </c:pt>
                <c:pt idx="18">
                  <c:v>44136</c:v>
                </c:pt>
                <c:pt idx="19">
                  <c:v>44166</c:v>
                </c:pt>
                <c:pt idx="20">
                  <c:v>44197</c:v>
                </c:pt>
                <c:pt idx="21">
                  <c:v>44228</c:v>
                </c:pt>
                <c:pt idx="22">
                  <c:v>44256</c:v>
                </c:pt>
                <c:pt idx="23">
                  <c:v>44287</c:v>
                </c:pt>
                <c:pt idx="24">
                  <c:v>44317</c:v>
                </c:pt>
                <c:pt idx="25">
                  <c:v>44348</c:v>
                </c:pt>
                <c:pt idx="26">
                  <c:v>44378</c:v>
                </c:pt>
                <c:pt idx="27">
                  <c:v>44409</c:v>
                </c:pt>
                <c:pt idx="28">
                  <c:v>44440</c:v>
                </c:pt>
                <c:pt idx="29">
                  <c:v>44470</c:v>
                </c:pt>
                <c:pt idx="30">
                  <c:v>44501</c:v>
                </c:pt>
                <c:pt idx="31">
                  <c:v>44531</c:v>
                </c:pt>
                <c:pt idx="32">
                  <c:v>44562</c:v>
                </c:pt>
                <c:pt idx="33">
                  <c:v>44593</c:v>
                </c:pt>
                <c:pt idx="34">
                  <c:v>44621</c:v>
                </c:pt>
                <c:pt idx="35">
                  <c:v>44652</c:v>
                </c:pt>
                <c:pt idx="36">
                  <c:v>44682</c:v>
                </c:pt>
                <c:pt idx="37">
                  <c:v>44713</c:v>
                </c:pt>
                <c:pt idx="38">
                  <c:v>44743</c:v>
                </c:pt>
                <c:pt idx="39">
                  <c:v>44774</c:v>
                </c:pt>
                <c:pt idx="40">
                  <c:v>44805</c:v>
                </c:pt>
                <c:pt idx="41">
                  <c:v>44835</c:v>
                </c:pt>
                <c:pt idx="42">
                  <c:v>44866</c:v>
                </c:pt>
                <c:pt idx="43">
                  <c:v>44896</c:v>
                </c:pt>
                <c:pt idx="44">
                  <c:v>44927</c:v>
                </c:pt>
                <c:pt idx="45">
                  <c:v>44958</c:v>
                </c:pt>
                <c:pt idx="46">
                  <c:v>44986</c:v>
                </c:pt>
                <c:pt idx="47">
                  <c:v>45017</c:v>
                </c:pt>
                <c:pt idx="48">
                  <c:v>45047</c:v>
                </c:pt>
                <c:pt idx="49">
                  <c:v>45078</c:v>
                </c:pt>
                <c:pt idx="50">
                  <c:v>45108</c:v>
                </c:pt>
                <c:pt idx="51">
                  <c:v>45139</c:v>
                </c:pt>
                <c:pt idx="52">
                  <c:v>45170</c:v>
                </c:pt>
                <c:pt idx="53">
                  <c:v>45200</c:v>
                </c:pt>
                <c:pt idx="54">
                  <c:v>45231</c:v>
                </c:pt>
              </c:numCache>
            </c:numRef>
          </c:cat>
          <c:val>
            <c:numRef>
              <c:f>'FRED Graph'!$E$19:$E$73</c:f>
              <c:numCache>
                <c:formatCode>0.00%</c:formatCode>
                <c:ptCount val="55"/>
                <c:pt idx="0">
                  <c:v>1.5572189314434048E-2</c:v>
                </c:pt>
                <c:pt idx="1">
                  <c:v>1.5011958192936214E-2</c:v>
                </c:pt>
                <c:pt idx="2">
                  <c:v>1.7483314629039848E-2</c:v>
                </c:pt>
                <c:pt idx="3">
                  <c:v>1.5595714484549106E-2</c:v>
                </c:pt>
                <c:pt idx="4">
                  <c:v>1.3591906978685619E-2</c:v>
                </c:pt>
                <c:pt idx="5">
                  <c:v>1.1447770478914432E-2</c:v>
                </c:pt>
                <c:pt idx="6">
                  <c:v>1.1072190827115858E-2</c:v>
                </c:pt>
                <c:pt idx="7">
                  <c:v>1.577659093306405E-2</c:v>
                </c:pt>
                <c:pt idx="8">
                  <c:v>1.6475304993219142E-2</c:v>
                </c:pt>
                <c:pt idx="9">
                  <c:v>1.7245070505802484E-2</c:v>
                </c:pt>
                <c:pt idx="10">
                  <c:v>9.3515218893618357E-3</c:v>
                </c:pt>
                <c:pt idx="11">
                  <c:v>-3.1717482801235652E-3</c:v>
                </c:pt>
                <c:pt idx="12">
                  <c:v>-2.0566930804338801E-3</c:v>
                </c:pt>
                <c:pt idx="13">
                  <c:v>-1.5912040308300179E-3</c:v>
                </c:pt>
                <c:pt idx="14">
                  <c:v>1.5897868037983987E-3</c:v>
                </c:pt>
                <c:pt idx="15">
                  <c:v>6.0924067846186425E-3</c:v>
                </c:pt>
                <c:pt idx="16">
                  <c:v>1.5601740725050606E-2</c:v>
                </c:pt>
                <c:pt idx="17">
                  <c:v>2.5752349480712811E-2</c:v>
                </c:pt>
                <c:pt idx="18">
                  <c:v>2.53195000735702E-2</c:v>
                </c:pt>
                <c:pt idx="19">
                  <c:v>2.9154063284252629E-2</c:v>
                </c:pt>
                <c:pt idx="20">
                  <c:v>3.0921940606776888E-2</c:v>
                </c:pt>
                <c:pt idx="21">
                  <c:v>3.1773502656962993E-2</c:v>
                </c:pt>
                <c:pt idx="22">
                  <c:v>3.8789565877985321E-2</c:v>
                </c:pt>
                <c:pt idx="23">
                  <c:v>4.8868714310567274E-2</c:v>
                </c:pt>
                <c:pt idx="24">
                  <c:v>5.8044669330993504E-2</c:v>
                </c:pt>
                <c:pt idx="25">
                  <c:v>5.8500263096602056E-2</c:v>
                </c:pt>
                <c:pt idx="26">
                  <c:v>5.9942460260002051E-2</c:v>
                </c:pt>
                <c:pt idx="27">
                  <c:v>6.133207117016215E-2</c:v>
                </c:pt>
                <c:pt idx="28">
                  <c:v>5.7401508520629418E-2</c:v>
                </c:pt>
                <c:pt idx="29">
                  <c:v>5.9296033142287374E-2</c:v>
                </c:pt>
                <c:pt idx="30">
                  <c:v>6.1676685208049919E-2</c:v>
                </c:pt>
                <c:pt idx="31">
                  <c:v>6.5115857619400641E-2</c:v>
                </c:pt>
                <c:pt idx="32">
                  <c:v>6.6007119892564248E-2</c:v>
                </c:pt>
                <c:pt idx="33">
                  <c:v>6.9624149650204359E-2</c:v>
                </c:pt>
                <c:pt idx="34">
                  <c:v>8.0583061412353274E-2</c:v>
                </c:pt>
                <c:pt idx="35">
                  <c:v>7.3144767727530313E-2</c:v>
                </c:pt>
                <c:pt idx="36">
                  <c:v>7.21481157136874E-2</c:v>
                </c:pt>
                <c:pt idx="37">
                  <c:v>7.7256827801666317E-2</c:v>
                </c:pt>
                <c:pt idx="38">
                  <c:v>6.6331850661054181E-2</c:v>
                </c:pt>
                <c:pt idx="39">
                  <c:v>6.0702532626550676E-2</c:v>
                </c:pt>
                <c:pt idx="40">
                  <c:v>5.0747703370994657E-2</c:v>
                </c:pt>
                <c:pt idx="41">
                  <c:v>5.3900630691681606E-2</c:v>
                </c:pt>
                <c:pt idx="42">
                  <c:v>4.6577595855432197E-2</c:v>
                </c:pt>
                <c:pt idx="43">
                  <c:v>3.2065533315748906E-2</c:v>
                </c:pt>
                <c:pt idx="44">
                  <c:v>4.3374814426662578E-2</c:v>
                </c:pt>
                <c:pt idx="45">
                  <c:v>4.3162786460206659E-2</c:v>
                </c:pt>
                <c:pt idx="46">
                  <c:v>3.8135764521308735E-2</c:v>
                </c:pt>
                <c:pt idx="47">
                  <c:v>3.5112243161517398E-2</c:v>
                </c:pt>
                <c:pt idx="48">
                  <c:v>3.2709165215929925E-2</c:v>
                </c:pt>
                <c:pt idx="49">
                  <c:v>3.1902883754394429E-2</c:v>
                </c:pt>
                <c:pt idx="50">
                  <c:v>2.3019613012341011E-2</c:v>
                </c:pt>
                <c:pt idx="51">
                  <c:v>2.3879001413912526E-2</c:v>
                </c:pt>
                <c:pt idx="52">
                  <c:v>2.9275009949486286E-2</c:v>
                </c:pt>
                <c:pt idx="53">
                  <c:v>2.3760550757563115E-2</c:v>
                </c:pt>
                <c:pt idx="54">
                  <c:v>2.0130295175766699E-2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E5-4271-B686-6915C18E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266623"/>
        <c:axId val="1257457471"/>
      </c:lineChart>
      <c:dateAx>
        <c:axId val="508266623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7457471"/>
        <c:crosses val="autoZero"/>
        <c:auto val="1"/>
        <c:lblOffset val="100"/>
        <c:baseTimeUnit val="months"/>
      </c:dateAx>
      <c:valAx>
        <c:axId val="125745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6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99705470281232E-2"/>
          <c:y val="2.4365482233502538E-2"/>
          <c:w val="0.92231390518599399"/>
          <c:h val="0.65649338502737919"/>
        </c:manualLayout>
      </c:layout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Graph'!$A$46:$A$117</c:f>
              <c:numCache>
                <c:formatCode>[$-409]mmm\-yy;@</c:formatCode>
                <c:ptCount val="7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45192</c:v>
                </c:pt>
                <c:pt idx="69">
                  <c:v>45222</c:v>
                </c:pt>
                <c:pt idx="70">
                  <c:v>45253</c:v>
                </c:pt>
                <c:pt idx="71">
                  <c:v>45283</c:v>
                </c:pt>
              </c:numCache>
            </c:numRef>
          </c:cat>
          <c:val>
            <c:numRef>
              <c:f>'FRED Graph'!$D$46:$D$117</c:f>
              <c:numCache>
                <c:formatCode>0.00%</c:formatCode>
                <c:ptCount val="72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>
                  <c:v>3.3325452709869419E-2</c:v>
                </c:pt>
                <c:pt idx="25">
                  <c:v>3.3125595111092698E-2</c:v>
                </c:pt>
                <c:pt idx="26">
                  <c:v>3.0044212537571058E-2</c:v>
                </c:pt>
                <c:pt idx="27">
                  <c:v>2.610381437006426E-2</c:v>
                </c:pt>
                <c:pt idx="28">
                  <c:v>2.5588943103790784E-2</c:v>
                </c:pt>
                <c:pt idx="29">
                  <c:v>2.3720486990215672E-2</c:v>
                </c:pt>
                <c:pt idx="30">
                  <c:v>2.3401959000294958E-2</c:v>
                </c:pt>
                <c:pt idx="31">
                  <c:v>2.2991745268247321E-2</c:v>
                </c:pt>
                <c:pt idx="32">
                  <c:v>2.0501281135013816E-2</c:v>
                </c:pt>
                <c:pt idx="33">
                  <c:v>2.0345258538744249E-2</c:v>
                </c:pt>
                <c:pt idx="34">
                  <c:v>1.9105864210005929E-2</c:v>
                </c:pt>
                <c:pt idx="35">
                  <c:v>1.8376946131936744E-2</c:v>
                </c:pt>
                <c:pt idx="36">
                  <c:v>1.5947562879713217E-2</c:v>
                </c:pt>
                <c:pt idx="37">
                  <c:v>1.4493602409230144E-2</c:v>
                </c:pt>
                <c:pt idx="38">
                  <c:v>1.6941161970203567E-2</c:v>
                </c:pt>
                <c:pt idx="39">
                  <c:v>2.1016911540346461E-2</c:v>
                </c:pt>
                <c:pt idx="40">
                  <c:v>2.2010431659101437E-2</c:v>
                </c:pt>
                <c:pt idx="41">
                  <c:v>2.5536490575892135E-2</c:v>
                </c:pt>
                <c:pt idx="42">
                  <c:v>2.7802558607940675E-2</c:v>
                </c:pt>
                <c:pt idx="43">
                  <c:v>2.8205489264526706E-2</c:v>
                </c:pt>
                <c:pt idx="44">
                  <c:v>3.1530209059659642E-2</c:v>
                </c:pt>
                <c:pt idx="45">
                  <c:v>3.5053101967384315E-2</c:v>
                </c:pt>
                <c:pt idx="46">
                  <c:v>3.8749260160964694E-2</c:v>
                </c:pt>
                <c:pt idx="47">
                  <c:v>4.1842737844614675E-2</c:v>
                </c:pt>
                <c:pt idx="48">
                  <c:v>4.3701478729005094E-2</c:v>
                </c:pt>
                <c:pt idx="49">
                  <c:v>4.7882085919768169E-2</c:v>
                </c:pt>
                <c:pt idx="50">
                  <c:v>5.0228310502283158E-2</c:v>
                </c:pt>
                <c:pt idx="51">
                  <c:v>5.1486391847182844E-2</c:v>
                </c:pt>
                <c:pt idx="52">
                  <c:v>5.4670032889886366E-2</c:v>
                </c:pt>
                <c:pt idx="53">
                  <c:v>5.6041365220022232E-2</c:v>
                </c:pt>
                <c:pt idx="54">
                  <c:v>5.7471470074150988E-2</c:v>
                </c:pt>
                <c:pt idx="55">
                  <c:v>6.2586338303244116E-2</c:v>
                </c:pt>
                <c:pt idx="56">
                  <c:v>6.6015807979887153E-2</c:v>
                </c:pt>
                <c:pt idx="57">
                  <c:v>6.8744190164224728E-2</c:v>
                </c:pt>
                <c:pt idx="58">
                  <c:v>7.0504442323224836E-2</c:v>
                </c:pt>
                <c:pt idx="59">
                  <c:v>7.4253647324418193E-2</c:v>
                </c:pt>
                <c:pt idx="60">
                  <c:v>7.9069143585272617E-2</c:v>
                </c:pt>
                <c:pt idx="61">
                  <c:v>8.1155764323822766E-2</c:v>
                </c:pt>
                <c:pt idx="62">
                  <c:v>8.1751824817518193E-2</c:v>
                </c:pt>
                <c:pt idx="63">
                  <c:v>8.0958177350084037E-2</c:v>
                </c:pt>
                <c:pt idx="64">
                  <c:v>8.0267854340649869E-2</c:v>
                </c:pt>
                <c:pt idx="65">
                  <c:v>7.7988391950390534E-2</c:v>
                </c:pt>
                <c:pt idx="66">
                  <c:v>7.6583081826643751E-2</c:v>
                </c:pt>
                <c:pt idx="67">
                  <c:v>7.2488862738505411E-2</c:v>
                </c:pt>
                <c:pt idx="68">
                  <c:v>7.1458567991879107E-2</c:v>
                </c:pt>
                <c:pt idx="69">
                  <c:v>6.7307267506074631E-2</c:v>
                </c:pt>
                <c:pt idx="70">
                  <c:v>6.5260096575943782E-2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59-4D57-84D9-45641F78697B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Graph'!$A$46:$A$117</c:f>
              <c:numCache>
                <c:formatCode>[$-409]mmm\-yy;@</c:formatCode>
                <c:ptCount val="7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  <c:pt idx="61">
                  <c:v>44980</c:v>
                </c:pt>
                <c:pt idx="62">
                  <c:v>44986</c:v>
                </c:pt>
                <c:pt idx="63">
                  <c:v>45017</c:v>
                </c:pt>
                <c:pt idx="64">
                  <c:v>45069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45192</c:v>
                </c:pt>
                <c:pt idx="69">
                  <c:v>45222</c:v>
                </c:pt>
                <c:pt idx="70">
                  <c:v>45253</c:v>
                </c:pt>
                <c:pt idx="71">
                  <c:v>45283</c:v>
                </c:pt>
              </c:numCache>
            </c:numRef>
          </c:cat>
          <c:val>
            <c:numRef>
              <c:f>'FRED Graph'!$E$46:$E$117</c:f>
              <c:numCache>
                <c:formatCode>0.00%</c:formatCode>
                <c:ptCount val="72"/>
                <c:pt idx="0">
                  <c:v>4.4253718137927667E-2</c:v>
                </c:pt>
                <c:pt idx="1">
                  <c:v>4.2976617686296459E-2</c:v>
                </c:pt>
                <c:pt idx="2">
                  <c:v>4.2259849475362765E-2</c:v>
                </c:pt>
                <c:pt idx="3">
                  <c:v>4.0091521313346812E-2</c:v>
                </c:pt>
                <c:pt idx="4">
                  <c:v>4.0882286447268434E-2</c:v>
                </c:pt>
                <c:pt idx="5">
                  <c:v>4.0171878985860499E-2</c:v>
                </c:pt>
                <c:pt idx="6">
                  <c:v>4.0307888241022383E-2</c:v>
                </c:pt>
                <c:pt idx="7">
                  <c:v>4.0578386302836833E-2</c:v>
                </c:pt>
                <c:pt idx="8">
                  <c:v>4.1657350312940267E-2</c:v>
                </c:pt>
                <c:pt idx="9">
                  <c:v>4.1165513817036148E-2</c:v>
                </c:pt>
                <c:pt idx="10">
                  <c:v>4.1662152647369943E-2</c:v>
                </c:pt>
                <c:pt idx="11">
                  <c:v>4.202509573281743E-2</c:v>
                </c:pt>
                <c:pt idx="12">
                  <c:v>4.2802064962980335E-2</c:v>
                </c:pt>
                <c:pt idx="13">
                  <c:v>4.242239325762176E-2</c:v>
                </c:pt>
                <c:pt idx="14">
                  <c:v>4.1519675367007514E-2</c:v>
                </c:pt>
                <c:pt idx="15">
                  <c:v>4.1401562025305871E-2</c:v>
                </c:pt>
                <c:pt idx="16">
                  <c:v>4.123597668878265E-2</c:v>
                </c:pt>
                <c:pt idx="17">
                  <c:v>4.1825009196754914E-2</c:v>
                </c:pt>
                <c:pt idx="18">
                  <c:v>4.2056054037974855E-2</c:v>
                </c:pt>
                <c:pt idx="19">
                  <c:v>4.2363067361720796E-2</c:v>
                </c:pt>
                <c:pt idx="20">
                  <c:v>4.2406903021642739E-2</c:v>
                </c:pt>
                <c:pt idx="21">
                  <c:v>4.2752930503493047E-2</c:v>
                </c:pt>
                <c:pt idx="22">
                  <c:v>4.2446763846889723E-2</c:v>
                </c:pt>
                <c:pt idx="23">
                  <c:v>4.1341861463724205E-2</c:v>
                </c:pt>
                <c:pt idx="24">
                  <c:v>4.0599944107870156E-2</c:v>
                </c:pt>
                <c:pt idx="25">
                  <c:v>4.0907334664207262E-2</c:v>
                </c:pt>
                <c:pt idx="26">
                  <c:v>4.196141454921376E-2</c:v>
                </c:pt>
                <c:pt idx="27">
                  <c:v>4.0308263762626639E-2</c:v>
                </c:pt>
                <c:pt idx="28">
                  <c:v>3.3194343230145584E-2</c:v>
                </c:pt>
                <c:pt idx="29">
                  <c:v>2.5300536267949481E-2</c:v>
                </c:pt>
                <c:pt idx="30">
                  <c:v>1.9448247835401666E-2</c:v>
                </c:pt>
                <c:pt idx="31">
                  <c:v>1.8553047891364693E-2</c:v>
                </c:pt>
                <c:pt idx="32">
                  <c:v>1.7212981585363218E-2</c:v>
                </c:pt>
                <c:pt idx="33">
                  <c:v>1.5767799351522394E-2</c:v>
                </c:pt>
                <c:pt idx="34">
                  <c:v>1.5315709496136254E-2</c:v>
                </c:pt>
                <c:pt idx="35">
                  <c:v>1.6614869143265709E-2</c:v>
                </c:pt>
                <c:pt idx="36">
                  <c:v>1.7383330325589252E-2</c:v>
                </c:pt>
                <c:pt idx="37">
                  <c:v>1.7557815165484048E-2</c:v>
                </c:pt>
                <c:pt idx="38">
                  <c:v>1.7585605651346592E-2</c:v>
                </c:pt>
                <c:pt idx="39">
                  <c:v>2.2084646029173038E-2</c:v>
                </c:pt>
                <c:pt idx="40">
                  <c:v>3.5845416129185459E-2</c:v>
                </c:pt>
                <c:pt idx="41">
                  <c:v>5.4959268734416256E-2</c:v>
                </c:pt>
                <c:pt idx="42">
                  <c:v>7.5578764049681002E-2</c:v>
                </c:pt>
                <c:pt idx="43">
                  <c:v>9.3330689999029159E-2</c:v>
                </c:pt>
                <c:pt idx="44">
                  <c:v>0.11200992347099614</c:v>
                </c:pt>
                <c:pt idx="45">
                  <c:v>0.12960110542216596</c:v>
                </c:pt>
                <c:pt idx="46">
                  <c:v>0.14147326059328491</c:v>
                </c:pt>
                <c:pt idx="47">
                  <c:v>0.14801358201405423</c:v>
                </c:pt>
                <c:pt idx="48">
                  <c:v>0.15300779975325063</c:v>
                </c:pt>
                <c:pt idx="49">
                  <c:v>0.15644923376753161</c:v>
                </c:pt>
                <c:pt idx="50">
                  <c:v>0.16047659278875237</c:v>
                </c:pt>
                <c:pt idx="51">
                  <c:v>0.16005811923697832</c:v>
                </c:pt>
                <c:pt idx="52">
                  <c:v>0.15812561361106114</c:v>
                </c:pt>
                <c:pt idx="53">
                  <c:v>0.15214964455134639</c:v>
                </c:pt>
                <c:pt idx="54">
                  <c:v>0.1442112174286696</c:v>
                </c:pt>
                <c:pt idx="55">
                  <c:v>0.1334744275320654</c:v>
                </c:pt>
                <c:pt idx="56">
                  <c:v>0.12000106577246705</c:v>
                </c:pt>
                <c:pt idx="57">
                  <c:v>0.10613655716479276</c:v>
                </c:pt>
                <c:pt idx="58">
                  <c:v>9.417025677743962E-2</c:v>
                </c:pt>
                <c:pt idx="59">
                  <c:v>8.3902165540709284E-2</c:v>
                </c:pt>
                <c:pt idx="60">
                  <c:v>7.5941218551511147E-2</c:v>
                </c:pt>
                <c:pt idx="61">
                  <c:v>7.0019361517454692E-2</c:v>
                </c:pt>
                <c:pt idx="62">
                  <c:v>6.4425860825916947E-2</c:v>
                </c:pt>
                <c:pt idx="63">
                  <c:v>6.0047970347262725E-2</c:v>
                </c:pt>
                <c:pt idx="64">
                  <c:v>5.4082054161766591E-2</c:v>
                </c:pt>
                <c:pt idx="65">
                  <c:v>4.8328250661946015E-2</c:v>
                </c:pt>
                <c:pt idx="66">
                  <c:v>4.1215285746511565E-2</c:v>
                </c:pt>
                <c:pt idx="67">
                  <c:v>3.5910645379974904E-2</c:v>
                </c:pt>
                <c:pt idx="68">
                  <c:v>3.2941358899057471E-2</c:v>
                </c:pt>
                <c:pt idx="69">
                  <c:v>3.2304370850668063E-2</c:v>
                </c:pt>
                <c:pt idx="70">
                  <c:v>3.2776559190380583E-2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59-4D57-84D9-45641F786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  <c:majorUnit val="2"/>
        <c:major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Real</a:t>
            </a:r>
            <a:r>
              <a:rPr lang="en-US" sz="2000" baseline="0"/>
              <a:t> Wage Growth</a:t>
            </a:r>
            <a:endParaRPr lang="en-US" sz="2000"/>
          </a:p>
        </c:rich>
      </c:tx>
      <c:layout>
        <c:manualLayout>
          <c:xMode val="edge"/>
          <c:yMode val="edge"/>
          <c:x val="0.4487089642142752"/>
          <c:y val="1.0141987829614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191258152413254E-2"/>
          <c:y val="7.322515212981745E-2"/>
          <c:w val="0.94011006416146414"/>
          <c:h val="0.85994010637108498"/>
        </c:manualLayout>
      </c:layout>
      <c:lineChart>
        <c:grouping val="standard"/>
        <c:varyColors val="0"/>
        <c:ser>
          <c:idx val="0"/>
          <c:order val="0"/>
          <c:tx>
            <c:v>median wage growth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data_overall!$A$159:$A$325</c:f>
              <c:numCache>
                <c:formatCode>m/d/yyyy</c:formatCode>
                <c:ptCount val="1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</c:numCache>
            </c:numRef>
          </c:cat>
          <c:val>
            <c:numRef>
              <c:f>data_overall!$B$159:$B$325</c:f>
              <c:numCache>
                <c:formatCode>0.0</c:formatCode>
                <c:ptCount val="167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94-4436-9E47-B226749682E5}"/>
            </c:ext>
          </c:extLst>
        </c:ser>
        <c:ser>
          <c:idx val="2"/>
          <c:order val="1"/>
          <c:tx>
            <c:v>cpi inflation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data_overall!$A$159:$A$325</c:f>
              <c:numCache>
                <c:formatCode>m/d/yyyy</c:formatCode>
                <c:ptCount val="16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</c:numCache>
            </c:numRef>
          </c:cat>
          <c:val>
            <c:numRef>
              <c:f>data_overall!$D$159:$D$325</c:f>
              <c:numCache>
                <c:formatCode>0.0%</c:formatCode>
                <c:ptCount val="167"/>
                <c:pt idx="0">
                  <c:v>2.2486542394395848</c:v>
                </c:pt>
                <c:pt idx="1">
                  <c:v>2.2522882891362173</c:v>
                </c:pt>
                <c:pt idx="2">
                  <c:v>2.1832644598959172</c:v>
                </c:pt>
                <c:pt idx="3">
                  <c:v>2.0565950934645194</c:v>
                </c:pt>
                <c:pt idx="4">
                  <c:v>1.1639275571488472</c:v>
                </c:pt>
                <c:pt idx="5">
                  <c:v>1.1517003064370535</c:v>
                </c:pt>
                <c:pt idx="6">
                  <c:v>1.0025760634964742</c:v>
                </c:pt>
                <c:pt idx="7">
                  <c:v>0.95524434705667183</c:v>
                </c:pt>
                <c:pt idx="8">
                  <c:v>0.81567048021098376</c:v>
                </c:pt>
                <c:pt idx="9">
                  <c:v>0.8290599077492411</c:v>
                </c:pt>
                <c:pt idx="10">
                  <c:v>1.0319903196271296</c:v>
                </c:pt>
                <c:pt idx="11">
                  <c:v>1.3720297211800236</c:v>
                </c:pt>
                <c:pt idx="12">
                  <c:v>1.7976721388432537</c:v>
                </c:pt>
                <c:pt idx="13">
                  <c:v>2.0910684462602358</c:v>
                </c:pt>
                <c:pt idx="14">
                  <c:v>2.5956403545489337</c:v>
                </c:pt>
                <c:pt idx="15">
                  <c:v>3.13083897096047</c:v>
                </c:pt>
                <c:pt idx="16">
                  <c:v>3.5023181506360412</c:v>
                </c:pt>
                <c:pt idx="17">
                  <c:v>3.3092070494703751</c:v>
                </c:pt>
                <c:pt idx="18">
                  <c:v>3.4287340023769985</c:v>
                </c:pt>
                <c:pt idx="19">
                  <c:v>3.5876760966670362</c:v>
                </c:pt>
                <c:pt idx="20">
                  <c:v>3.4524162805031233</c:v>
                </c:pt>
                <c:pt idx="21">
                  <c:v>3.2606220684002096</c:v>
                </c:pt>
                <c:pt idx="22">
                  <c:v>3.0375739322907158</c:v>
                </c:pt>
                <c:pt idx="23">
                  <c:v>2.7289126395312557</c:v>
                </c:pt>
                <c:pt idx="24">
                  <c:v>2.6787082353153302</c:v>
                </c:pt>
                <c:pt idx="25">
                  <c:v>2.3685697120773286</c:v>
                </c:pt>
                <c:pt idx="26">
                  <c:v>2.1035909198413139</c:v>
                </c:pt>
                <c:pt idx="27">
                  <c:v>1.9487914023647024</c:v>
                </c:pt>
                <c:pt idx="28">
                  <c:v>1.7379429374660749</c:v>
                </c:pt>
                <c:pt idx="29">
                  <c:v>1.3882295525632804</c:v>
                </c:pt>
                <c:pt idx="30">
                  <c:v>1.0985997717884555</c:v>
                </c:pt>
                <c:pt idx="31">
                  <c:v>1.4655975145301925</c:v>
                </c:pt>
                <c:pt idx="32">
                  <c:v>1.8809261300992253</c:v>
                </c:pt>
                <c:pt idx="33">
                  <c:v>1.9672578564857046</c:v>
                </c:pt>
                <c:pt idx="34">
                  <c:v>1.7718276758954765</c:v>
                </c:pt>
                <c:pt idx="35">
                  <c:v>1.4830452682121686</c:v>
                </c:pt>
                <c:pt idx="36">
                  <c:v>1.4671811289849179</c:v>
                </c:pt>
                <c:pt idx="37">
                  <c:v>1.8050147067179001</c:v>
                </c:pt>
                <c:pt idx="38">
                  <c:v>1.3504256349618382</c:v>
                </c:pt>
                <c:pt idx="39">
                  <c:v>1.3484148255674233</c:v>
                </c:pt>
                <c:pt idx="40">
                  <c:v>1.4742434055066367</c:v>
                </c:pt>
                <c:pt idx="41">
                  <c:v>1.6864254779299204</c:v>
                </c:pt>
                <c:pt idx="42">
                  <c:v>1.2969841421724304</c:v>
                </c:pt>
                <c:pt idx="43">
                  <c:v>1.0566413436357003</c:v>
                </c:pt>
                <c:pt idx="44">
                  <c:v>0.82283563145943983</c:v>
                </c:pt>
                <c:pt idx="45">
                  <c:v>1.0464910118530346</c:v>
                </c:pt>
                <c:pt idx="46">
                  <c:v>1.2451291188949165</c:v>
                </c:pt>
                <c:pt idx="47">
                  <c:v>1.3121603598081899</c:v>
                </c:pt>
                <c:pt idx="48">
                  <c:v>1.009285772547952</c:v>
                </c:pt>
                <c:pt idx="49">
                  <c:v>1.4056190320386408</c:v>
                </c:pt>
                <c:pt idx="50">
                  <c:v>1.8253040375846075</c:v>
                </c:pt>
                <c:pt idx="51">
                  <c:v>1.9728926703263872</c:v>
                </c:pt>
                <c:pt idx="52">
                  <c:v>1.9243261846888515</c:v>
                </c:pt>
                <c:pt idx="53">
                  <c:v>1.8595963933018433</c:v>
                </c:pt>
                <c:pt idx="54">
                  <c:v>1.7313755054485735</c:v>
                </c:pt>
                <c:pt idx="55">
                  <c:v>1.6767718288630773</c:v>
                </c:pt>
                <c:pt idx="56">
                  <c:v>1.629655623980919</c:v>
                </c:pt>
                <c:pt idx="57">
                  <c:v>1.4224690303289211</c:v>
                </c:pt>
                <c:pt idx="58">
                  <c:v>0.96455761996259159</c:v>
                </c:pt>
                <c:pt idx="59">
                  <c:v>0.40971065247696892</c:v>
                </c:pt>
                <c:pt idx="60">
                  <c:v>-0.33963497730813419</c:v>
                </c:pt>
                <c:pt idx="61">
                  <c:v>-0.29064348297658249</c:v>
                </c:pt>
                <c:pt idx="62">
                  <c:v>-0.20806197878782129</c:v>
                </c:pt>
                <c:pt idx="63">
                  <c:v>-0.29377252889185579</c:v>
                </c:pt>
                <c:pt idx="64">
                  <c:v>-9.6951916064924593E-2</c:v>
                </c:pt>
                <c:pt idx="65">
                  <c:v>6.6947932193128779E-2</c:v>
                </c:pt>
                <c:pt idx="66">
                  <c:v>0.2417249220921347</c:v>
                </c:pt>
                <c:pt idx="67">
                  <c:v>0.23412793660015918</c:v>
                </c:pt>
                <c:pt idx="68">
                  <c:v>2.8640020216474937E-2</c:v>
                </c:pt>
                <c:pt idx="69">
                  <c:v>0.31647839718460524</c:v>
                </c:pt>
                <c:pt idx="70">
                  <c:v>0.7470836225724975</c:v>
                </c:pt>
                <c:pt idx="71">
                  <c:v>1.2839354709538231</c:v>
                </c:pt>
                <c:pt idx="72">
                  <c:v>0.98155025452320022</c:v>
                </c:pt>
                <c:pt idx="73">
                  <c:v>0.57632979625046321</c:v>
                </c:pt>
                <c:pt idx="74">
                  <c:v>0.78654824698800585</c:v>
                </c:pt>
                <c:pt idx="75">
                  <c:v>0.84008084354074697</c:v>
                </c:pt>
                <c:pt idx="76">
                  <c:v>0.79947150725625526</c:v>
                </c:pt>
                <c:pt idx="77">
                  <c:v>0.91919641731854629</c:v>
                </c:pt>
                <c:pt idx="78">
                  <c:v>0.86878710094819844</c:v>
                </c:pt>
                <c:pt idx="79">
                  <c:v>1.2829581722793471</c:v>
                </c:pt>
                <c:pt idx="80">
                  <c:v>1.4482633879183693</c:v>
                </c:pt>
                <c:pt idx="81">
                  <c:v>1.5645941256296814</c:v>
                </c:pt>
                <c:pt idx="82">
                  <c:v>1.7938181619357341</c:v>
                </c:pt>
                <c:pt idx="83">
                  <c:v>2.0976049012842335</c:v>
                </c:pt>
                <c:pt idx="84">
                  <c:v>2.6468803721306333</c:v>
                </c:pt>
                <c:pt idx="85">
                  <c:v>2.4890793010752699</c:v>
                </c:pt>
                <c:pt idx="86">
                  <c:v>2.0502778335676597</c:v>
                </c:pt>
                <c:pt idx="87">
                  <c:v>1.9352387949423511</c:v>
                </c:pt>
                <c:pt idx="88">
                  <c:v>1.5743770345763464</c:v>
                </c:pt>
                <c:pt idx="89">
                  <c:v>1.6917880392001816</c:v>
                </c:pt>
                <c:pt idx="90">
                  <c:v>1.5373422852273055</c:v>
                </c:pt>
                <c:pt idx="91">
                  <c:v>1.6614422662288186</c:v>
                </c:pt>
                <c:pt idx="92">
                  <c:v>1.9417475728155331</c:v>
                </c:pt>
                <c:pt idx="93">
                  <c:v>1.9006222471965817</c:v>
                </c:pt>
                <c:pt idx="94">
                  <c:v>1.9152066667490919</c:v>
                </c:pt>
                <c:pt idx="95">
                  <c:v>1.7186743179896435</c:v>
                </c:pt>
                <c:pt idx="96">
                  <c:v>1.9888855192085497</c:v>
                </c:pt>
                <c:pt idx="97">
                  <c:v>2.3112689223098837</c:v>
                </c:pt>
                <c:pt idx="98">
                  <c:v>2.2048134057896851</c:v>
                </c:pt>
                <c:pt idx="99">
                  <c:v>2.5503680267536577</c:v>
                </c:pt>
                <c:pt idx="100">
                  <c:v>2.7149895766352738</c:v>
                </c:pt>
                <c:pt idx="101">
                  <c:v>2.7738768357742138</c:v>
                </c:pt>
                <c:pt idx="102">
                  <c:v>2.4597953365445457</c:v>
                </c:pt>
                <c:pt idx="103">
                  <c:v>2.1214519041532265</c:v>
                </c:pt>
                <c:pt idx="104">
                  <c:v>2.2528038406331774</c:v>
                </c:pt>
                <c:pt idx="105">
                  <c:v>2.2193105902525101</c:v>
                </c:pt>
                <c:pt idx="106">
                  <c:v>1.9325679465708845</c:v>
                </c:pt>
                <c:pt idx="107">
                  <c:v>1.5703671556986043</c:v>
                </c:pt>
                <c:pt idx="108">
                  <c:v>1.2780077666323386</c:v>
                </c:pt>
                <c:pt idx="109">
                  <c:v>1.5005389118388335</c:v>
                </c:pt>
                <c:pt idx="110">
                  <c:v>1.5885575897085502</c:v>
                </c:pt>
                <c:pt idx="111">
                  <c:v>1.762017927206605</c:v>
                </c:pt>
                <c:pt idx="112">
                  <c:v>1.7018699854193686</c:v>
                </c:pt>
                <c:pt idx="113">
                  <c:v>1.5703742625809092</c:v>
                </c:pt>
                <c:pt idx="114">
                  <c:v>1.5981689799454024</c:v>
                </c:pt>
                <c:pt idx="115">
                  <c:v>1.5373817322410055</c:v>
                </c:pt>
                <c:pt idx="116">
                  <c:v>1.4791986454196104</c:v>
                </c:pt>
                <c:pt idx="117">
                  <c:v>1.840898833701532</c:v>
                </c:pt>
                <c:pt idx="118">
                  <c:v>1.9923486847571059</c:v>
                </c:pt>
                <c:pt idx="119">
                  <c:v>2.333826636804659</c:v>
                </c:pt>
                <c:pt idx="120">
                  <c:v>2.2560219799306669</c:v>
                </c:pt>
                <c:pt idx="121">
                  <c:v>1.9850355229305894</c:v>
                </c:pt>
                <c:pt idx="122">
                  <c:v>1.1414084816093295</c:v>
                </c:pt>
                <c:pt idx="123">
                  <c:v>0.31415253241411367</c:v>
                </c:pt>
                <c:pt idx="124">
                  <c:v>0.27786595808887427</c:v>
                </c:pt>
                <c:pt idx="125">
                  <c:v>0.50882922345854009</c:v>
                </c:pt>
                <c:pt idx="126">
                  <c:v>0.86659715143775351</c:v>
                </c:pt>
                <c:pt idx="127">
                  <c:v>1.1305558046243558</c:v>
                </c:pt>
                <c:pt idx="128">
                  <c:v>1.0826297211985469</c:v>
                </c:pt>
                <c:pt idx="129">
                  <c:v>0.96313852049820792</c:v>
                </c:pt>
                <c:pt idx="130">
                  <c:v>0.84952207133355273</c:v>
                </c:pt>
                <c:pt idx="131">
                  <c:v>1.1573636198690007</c:v>
                </c:pt>
                <c:pt idx="132">
                  <c:v>1.312256989446392</c:v>
                </c:pt>
                <c:pt idx="133">
                  <c:v>2.1361826099083991</c:v>
                </c:pt>
                <c:pt idx="134">
                  <c:v>3.4448557549630721</c:v>
                </c:pt>
                <c:pt idx="135">
                  <c:v>4.2217080682226849</c:v>
                </c:pt>
                <c:pt idx="136">
                  <c:v>4.4586086401593894</c:v>
                </c:pt>
                <c:pt idx="137">
                  <c:v>4.7549539643330085</c:v>
                </c:pt>
                <c:pt idx="138">
                  <c:v>4.7619414751109312</c:v>
                </c:pt>
                <c:pt idx="139">
                  <c:v>4.9382953439808697</c:v>
                </c:pt>
                <c:pt idx="140">
                  <c:v>5.2795770805959652</c:v>
                </c:pt>
                <c:pt idx="141">
                  <c:v>6.0230893398718566</c:v>
                </c:pt>
                <c:pt idx="142">
                  <c:v>6.364035338790619</c:v>
                </c:pt>
                <c:pt idx="143">
                  <c:v>6.9434608794974428</c:v>
                </c:pt>
                <c:pt idx="144">
                  <c:v>7.1920588079108505</c:v>
                </c:pt>
                <c:pt idx="145">
                  <c:v>7.4348656545142999</c:v>
                </c:pt>
                <c:pt idx="146">
                  <c:v>7.8006524918438291</c:v>
                </c:pt>
                <c:pt idx="147">
                  <c:v>7.512553828731483</c:v>
                </c:pt>
                <c:pt idx="148">
                  <c:v>7.6541530682771475</c:v>
                </c:pt>
                <c:pt idx="149">
                  <c:v>8.4499786579532277</c:v>
                </c:pt>
                <c:pt idx="150">
                  <c:v>7.9737603987246608</c:v>
                </c:pt>
                <c:pt idx="151">
                  <c:v>7.7700089041995657</c:v>
                </c:pt>
                <c:pt idx="152">
                  <c:v>7.2388453721584423</c:v>
                </c:pt>
                <c:pt idx="153">
                  <c:v>6.9161245878347044</c:v>
                </c:pt>
                <c:pt idx="154">
                  <c:v>6.3053825915759809</c:v>
                </c:pt>
                <c:pt idx="155">
                  <c:v>5.8000912954398354</c:v>
                </c:pt>
                <c:pt idx="156">
                  <c:v>5.5957274867362239</c:v>
                </c:pt>
                <c:pt idx="157">
                  <c:v>4.9312628708187312</c:v>
                </c:pt>
                <c:pt idx="158">
                  <c:v>4.5725907882928851</c:v>
                </c:pt>
                <c:pt idx="159">
                  <c:v>3.9997528049768638</c:v>
                </c:pt>
                <c:pt idx="160">
                  <c:v>2.9064086208300477</c:v>
                </c:pt>
                <c:pt idx="161">
                  <c:v>3.1269940399418994</c:v>
                </c:pt>
                <c:pt idx="162">
                  <c:v>3.0570228904239549</c:v>
                </c:pt>
                <c:pt idx="163">
                  <c:v>3.2811872974549683</c:v>
                </c:pt>
                <c:pt idx="164">
                  <c:v>3.1860450288099695</c:v>
                </c:pt>
                <c:pt idx="165">
                  <c:v>3.021118694699898</c:v>
                </c:pt>
                <c:pt idx="166">
                  <c:v>2.985718585905861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94-4436-9E47-B22674968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4103695"/>
        <c:axId val="1112835471"/>
      </c:lineChart>
      <c:dateAx>
        <c:axId val="9041036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835471"/>
        <c:crosses val="autoZero"/>
        <c:auto val="1"/>
        <c:lblOffset val="100"/>
        <c:baseTimeUnit val="months"/>
      </c:dateAx>
      <c:valAx>
        <c:axId val="111283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103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GDPNow</a:t>
            </a:r>
            <a:r>
              <a:rPr lang="en-US" dirty="0"/>
              <a:t> 2.4%; blue chips consensus 1.5% implies 2.9%, or 2.7%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3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Largely explained by baby boomer retirements and a little </a:t>
            </a:r>
            <a:r>
              <a:rPr lang="en-US"/>
              <a:t>excess retirements due to COVID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CBO Jan 2020 projections:  LF, 62.5, vs 62.6; Total employment; 154.8 million vs actual 155.6.  Civilian Labor Force;  160 vs 166.7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Ohio 1% increase in employment vs. 3% nationally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</a:t>
            </a:r>
            <a:r>
              <a:rPr lang="en-US" sz="3100" dirty="0" err="1">
                <a:solidFill>
                  <a:schemeClr val="tx2"/>
                </a:solidFill>
              </a:rPr>
              <a:t>Cincinnatti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</a:t>
            </a:r>
            <a:r>
              <a:rPr lang="en-US" sz="3100" dirty="0" err="1">
                <a:solidFill>
                  <a:schemeClr val="tx2"/>
                </a:solidFill>
              </a:rPr>
              <a:t>Februarey</a:t>
            </a:r>
            <a:r>
              <a:rPr lang="en-US" sz="3100" dirty="0">
                <a:solidFill>
                  <a:schemeClr val="tx2"/>
                </a:solidFill>
              </a:rPr>
              <a:t>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D08C-5D85-4FFD-8209-27F2B130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 Mi</a:t>
            </a:r>
            <a:r>
              <a:rPr lang="en-US" dirty="0"/>
              <a:t>sguided Past Policies: Redlining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5851D-28C1-9F4A-980C-F07C1D4680CF}"/>
              </a:ext>
            </a:extLst>
          </p:cNvPr>
          <p:cNvSpPr txBox="1"/>
          <p:nvPr/>
        </p:nvSpPr>
        <p:spPr>
          <a:xfrm>
            <a:off x="412278" y="2031919"/>
            <a:ext cx="4088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areas were largely </a:t>
            </a:r>
          </a:p>
          <a:p>
            <a:r>
              <a:rPr lang="en-US" sz="2400" dirty="0"/>
              <a:t>Black communities, </a:t>
            </a:r>
          </a:p>
          <a:p>
            <a:r>
              <a:rPr lang="en-US" sz="2400" dirty="0"/>
              <a:t>and considered to be too risky </a:t>
            </a:r>
          </a:p>
          <a:p>
            <a:r>
              <a:rPr lang="en-US" sz="2400" dirty="0"/>
              <a:t>for new home loans.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  <a:highlight>
                  <a:srgbClr val="000000"/>
                </a:highlight>
              </a:rPr>
              <a:t>Yellow</a:t>
            </a:r>
            <a:r>
              <a:rPr lang="en-US" sz="2400" dirty="0"/>
              <a:t> areas also suffered from discrimination resulting from FHA guidelines.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E9994-C862-794E-AF99-175FDE3C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78" y="1009030"/>
            <a:ext cx="7645954" cy="50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6.5x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5" y="3131562"/>
            <a:ext cx="14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6.3x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January 24,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2DAEF-4540-71B6-51EA-1585F24F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macroeconomy.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 on the recovery.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Explain why there was a major change in the outlook on 11/1.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Describe an unprecedented monetary policy achievement that may be unfolding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-13.8%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0807060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456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49DC-7AD7-9F27-29DF-87D5AE15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Breakdown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2D73F-F438-130A-119F-CA23949B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26" name="Picture 2" descr="U.S. GDP by industry in 2023">
            <a:extLst>
              <a:ext uri="{FF2B5EF4-FFF2-40B4-BE49-F238E27FC236}">
                <a16:creationId xmlns:a16="http://schemas.microsoft.com/office/drawing/2014/main" id="{F3D4FB76-FEA6-A7A4-08C8-CA25C126A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914400"/>
            <a:ext cx="475487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406E4-0894-1CE3-6644-0269CF4CDD7B}"/>
              </a:ext>
            </a:extLst>
          </p:cNvPr>
          <p:cNvSpPr txBox="1"/>
          <p:nvPr/>
        </p:nvSpPr>
        <p:spPr>
          <a:xfrm>
            <a:off x="8403220" y="4155311"/>
            <a:ext cx="308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State and Local Government comprises 10% of GDP!</a:t>
            </a:r>
          </a:p>
        </p:txBody>
      </p:sp>
    </p:spTree>
    <p:extLst>
      <p:ext uri="{BB962C8B-B14F-4D97-AF65-F5344CB8AC3E}">
        <p14:creationId xmlns:p14="http://schemas.microsoft.com/office/powerpoint/2010/main" val="21668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A22A6D-855B-B39E-AC55-F603A95BA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32" y="1354872"/>
            <a:ext cx="10515600" cy="47855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bars are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ECF8CD-6839-7A85-C8C8-9CD90C32F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269" y="1163129"/>
            <a:ext cx="9975461" cy="4937760"/>
          </a:xfrm>
        </p:spPr>
      </p:pic>
    </p:spTree>
    <p:extLst>
      <p:ext uri="{BB962C8B-B14F-4D97-AF65-F5344CB8AC3E}">
        <p14:creationId xmlns:p14="http://schemas.microsoft.com/office/powerpoint/2010/main" val="133074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3ADCC-A943-7CA2-67C6-70E5772E163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" y="1325563"/>
            <a:ext cx="12192000" cy="4617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>
            <a:cxnSpLocks/>
          </p:cNvCxnSpPr>
          <p:nvPr/>
        </p:nvCxnSpPr>
        <p:spPr>
          <a:xfrm flipV="1">
            <a:off x="6371863" y="1794076"/>
            <a:ext cx="5584785" cy="194977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C3E4-6D07-DE37-4A25-5E42FBD3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Great Resignation?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561E6-69FB-61F4-61C9-84D00689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EDDF19-1DDC-7AA4-5727-699AB4EC0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72543"/>
            <a:ext cx="10515600" cy="447940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8F696B-640B-641D-51FD-D4031D0C2FE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2543"/>
            <a:ext cx="108813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5DDB0-0238-7B50-0FF1-ABD54DDB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Ohio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DCAD8-0F27-9DC4-3AF2-3777674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C9F358-1A3F-7A04-83B0-51018F24B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515600" cy="4791919"/>
          </a:xfrm>
        </p:spPr>
      </p:pic>
    </p:spTree>
    <p:extLst>
      <p:ext uri="{BB962C8B-B14F-4D97-AF65-F5344CB8AC3E}">
        <p14:creationId xmlns:p14="http://schemas.microsoft.com/office/powerpoint/2010/main" val="389261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2594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Ohio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9AFE23-7BBE-4BD2-89C8-86B29604E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85037"/>
            <a:ext cx="10515600" cy="4271753"/>
          </a:xfrm>
        </p:spPr>
      </p:pic>
    </p:spTree>
    <p:extLst>
      <p:ext uri="{BB962C8B-B14F-4D97-AF65-F5344CB8AC3E}">
        <p14:creationId xmlns:p14="http://schemas.microsoft.com/office/powerpoint/2010/main" val="395291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There was no apparent Great Resignation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good, but is getting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542A0A-4590-A592-B49D-A8BAC064E47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464" y="1240322"/>
            <a:ext cx="11338560" cy="484632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458686" y="3029857"/>
            <a:ext cx="7322457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rtgage Rates are Having an Effect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1570C5-A9BA-D68F-64A4-E54BA520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5844"/>
            <a:ext cx="10515600" cy="4711485"/>
          </a:xfrm>
        </p:spPr>
      </p:pic>
    </p:spTree>
    <p:extLst>
      <p:ext uri="{BB962C8B-B14F-4D97-AF65-F5344CB8AC3E}">
        <p14:creationId xmlns:p14="http://schemas.microsoft.com/office/powerpoint/2010/main" val="152300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C882-3471-06DA-3DB8-E949BEAE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76" y="-98581"/>
            <a:ext cx="9742714" cy="156815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</a:t>
            </a:r>
            <a:r>
              <a:rPr lang="en-US" dirty="0"/>
              <a:t>ional Housing Market and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6AC4-DDD6-C817-6BDB-386A9E21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083F5-C772-C36B-496C-E54873B89FC5}"/>
              </a:ext>
            </a:extLst>
          </p:cNvPr>
          <p:cNvSpPr txBox="1"/>
          <p:nvPr/>
        </p:nvSpPr>
        <p:spPr>
          <a:xfrm>
            <a:off x="7879380" y="6410685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https://www.zillow.com/research/data/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1B20BF-C153-C941-EA49-04594B0DE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90261"/>
              </p:ext>
            </p:extLst>
          </p:nvPr>
        </p:nvGraphicFramePr>
        <p:xfrm>
          <a:off x="838200" y="1128532"/>
          <a:ext cx="10515600" cy="510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706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Fear Giving Way to Greed?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73A47C-0D52-46E2-5FC9-564D93820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21130"/>
            <a:ext cx="10515600" cy="4803493"/>
          </a:xfrm>
        </p:spPr>
      </p:pic>
    </p:spTree>
    <p:extLst>
      <p:ext uri="{BB962C8B-B14F-4D97-AF65-F5344CB8AC3E}">
        <p14:creationId xmlns:p14="http://schemas.microsoft.com/office/powerpoint/2010/main" val="270467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216CE-4FFA-E2CC-AD7D-21BF6672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86" y="1629054"/>
            <a:ext cx="8840347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C38560-6C25-7F14-93AA-D63327CF6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640" y="951311"/>
            <a:ext cx="10500532" cy="52120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B446A-76B6-7D6A-4A04-2BB53D0FA394}"/>
              </a:ext>
            </a:extLst>
          </p:cNvPr>
          <p:cNvSpPr txBox="1"/>
          <p:nvPr/>
        </p:nvSpPr>
        <p:spPr>
          <a:xfrm>
            <a:off x="7600220" y="4283651"/>
            <a:ext cx="290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Looks Promising?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2473779" y="2343150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</p:spTree>
    <p:extLst>
      <p:ext uri="{BB962C8B-B14F-4D97-AF65-F5344CB8AC3E}">
        <p14:creationId xmlns:p14="http://schemas.microsoft.com/office/powerpoint/2010/main" val="2550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E71FE-DCB3-F206-58B3-783AC7A1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26" y="1201026"/>
            <a:ext cx="709005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450764" y="6441462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https://en.wikipedia.org/wiki/Personal_consumption_expenditures_price_index#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575805" y="1356364"/>
            <a:ext cx="3522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to be higher (Nov):</a:t>
            </a:r>
          </a:p>
          <a:p>
            <a:r>
              <a:rPr lang="en-US" sz="3200" dirty="0"/>
              <a:t>CPI, 3.1%</a:t>
            </a:r>
          </a:p>
          <a:p>
            <a:r>
              <a:rPr lang="en-US" sz="3200" dirty="0"/>
              <a:t>PCE, 3.4%</a:t>
            </a:r>
          </a:p>
          <a:p>
            <a:endParaRPr lang="en-US" sz="3200" dirty="0"/>
          </a:p>
          <a:p>
            <a:r>
              <a:rPr lang="en-US" sz="3200" dirty="0"/>
              <a:t>Core CPI, 4.0%</a:t>
            </a:r>
          </a:p>
          <a:p>
            <a:r>
              <a:rPr lang="en-US" sz="3200" dirty="0"/>
              <a:t>Core PCE, 3.2%.</a:t>
            </a:r>
          </a:p>
          <a:p>
            <a:endParaRPr lang="en-US" sz="3200" dirty="0"/>
          </a:p>
          <a:p>
            <a:r>
              <a:rPr lang="en-US" sz="3200" dirty="0"/>
              <a:t>Typically more like 0.5 % pts.</a:t>
            </a:r>
          </a:p>
        </p:txBody>
      </p:sp>
    </p:spTree>
    <p:extLst>
      <p:ext uri="{BB962C8B-B14F-4D97-AF65-F5344CB8AC3E}">
        <p14:creationId xmlns:p14="http://schemas.microsoft.com/office/powerpoint/2010/main" val="6031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1026" name="Picture 2" descr="What's Going On With Eggs? - The New York Times">
            <a:extLst>
              <a:ext uri="{FF2B5EF4-FFF2-40B4-BE49-F238E27FC236}">
                <a16:creationId xmlns:a16="http://schemas.microsoft.com/office/drawing/2014/main" id="{7E02E16D-0AFB-4869-5103-464755BD0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30" y="1383588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</p:spTree>
    <p:extLst>
      <p:ext uri="{BB962C8B-B14F-4D97-AF65-F5344CB8AC3E}">
        <p14:creationId xmlns:p14="http://schemas.microsoft.com/office/powerpoint/2010/main" val="101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EB0B-9EE4-653E-7C80-6F4A495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“Underlying”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BFBA-D8F8-1B65-6FF4-FBD3B8B1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4B2604-AD07-F8F4-1C06-698D54C6E7C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3" y="1805383"/>
            <a:ext cx="7525512" cy="4197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8C02C8-3A0B-9EC1-9334-94E5FEC6B23B}"/>
              </a:ext>
            </a:extLst>
          </p:cNvPr>
          <p:cNvSpPr txBox="1"/>
          <p:nvPr/>
        </p:nvSpPr>
        <p:spPr>
          <a:xfrm>
            <a:off x="6273001" y="3664034"/>
            <a:ext cx="208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Super Core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9C605E-77AE-A3AF-AC85-974054442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0582" y="1805383"/>
            <a:ext cx="7529330" cy="4198055"/>
          </a:xfrm>
        </p:spPr>
      </p:pic>
    </p:spTree>
    <p:extLst>
      <p:ext uri="{BB962C8B-B14F-4D97-AF65-F5344CB8AC3E}">
        <p14:creationId xmlns:p14="http://schemas.microsoft.com/office/powerpoint/2010/main" val="32410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A076-B417-8146-DD56-20B9CA56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Special about Measuring Over 1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0333A-D97E-6AFD-114C-6F06E1EB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6155FB-0510-B463-AF28-6861F303D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199891"/>
              </p:ext>
            </p:extLst>
          </p:nvPr>
        </p:nvGraphicFramePr>
        <p:xfrm>
          <a:off x="838200" y="1157468"/>
          <a:ext cx="10515600" cy="476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833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2679-8FB3-5B9D-8FD0-D3622A67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</a:t>
            </a:r>
            <a:r>
              <a:rPr lang="en-US" dirty="0"/>
              <a:t>ts Paid versus Asking 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9BEF3-F03C-30BA-C293-324D3793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81649"/>
              </p:ext>
            </p:extLst>
          </p:nvPr>
        </p:nvGraphicFramePr>
        <p:xfrm>
          <a:off x="838200" y="1024359"/>
          <a:ext cx="10515600" cy="520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76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Inflation,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8EFF5C-D9DE-C6B8-17A4-4FE682F98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82388"/>
              </p:ext>
            </p:extLst>
          </p:nvPr>
        </p:nvGraphicFramePr>
        <p:xfrm>
          <a:off x="376177" y="1539433"/>
          <a:ext cx="11395276" cy="462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85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9661-8FC0-73A2-59EF-42215DC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“Nominal” 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6137-66C9-7172-BDE2-4287108D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Inflation:  There is still work to be done, but things are looking much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3287-04A6-1739-1128-F40D0C4C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36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Effects: Fiscal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80" y="1735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2020-2021:  massive stimulus, $4.6t:  Cares Act, 3 rounds of stimulus checks, expanded unemployment benefits, Payroll Protection Loans.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5392B-DA3A-4613-BA66-819D85AB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92" y="2738548"/>
            <a:ext cx="5838359" cy="329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2F657-4469-BC1C-A632-98041077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28" y="2738548"/>
            <a:ext cx="4644581" cy="3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Pol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icy Effects:  Monetary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C452F-8BF2-F06B-1543-5490876D6883}"/>
              </a:ext>
            </a:extLst>
          </p:cNvPr>
          <p:cNvSpPr txBox="1"/>
          <p:nvPr/>
        </p:nvSpPr>
        <p:spPr>
          <a:xfrm>
            <a:off x="525346" y="1132504"/>
            <a:ext cx="96155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2020-2/2022:  policy interest rate at zero, new round of quantitative easing.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3/2022-present:  most rapid increase in interest rates since Paul Volcker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5F4249B-950B-B46B-AF30-14D0D9C1F5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7872" y="3007203"/>
            <a:ext cx="5303520" cy="3291840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6654B310-5F1E-827B-5A59-900519ED77A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6" y="2965249"/>
            <a:ext cx="5303520" cy="320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14136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at Happened on 11/1?</a:t>
            </a:r>
            <a:endParaRPr dirty="0"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6959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DB9EC-C80F-6DC4-74F7-2F553E13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112" y="1387098"/>
            <a:ext cx="10337369" cy="47626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4EE5CC-C3E0-4CA2-9E8E-E55012ECEF44}"/>
              </a:ext>
            </a:extLst>
          </p:cNvPr>
          <p:cNvCxnSpPr>
            <a:cxnSpLocks/>
          </p:cNvCxnSpPr>
          <p:nvPr/>
        </p:nvCxnSpPr>
        <p:spPr>
          <a:xfrm>
            <a:off x="7105973" y="1343022"/>
            <a:ext cx="0" cy="439541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94C-2B0D-0C0F-E9C4-E5850B6E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</a:t>
            </a:r>
            <a:r>
              <a:rPr lang="en-US" dirty="0"/>
              <a:t> Much:  Changes in the Policy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0F205-1E02-A2A5-50AF-5B15EA4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1A802BD-B6FE-48CF-7788-304E3655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16029"/>
            <a:ext cx="9870487" cy="3017520"/>
          </a:xfrm>
        </p:spPr>
      </p:pic>
    </p:spTree>
    <p:extLst>
      <p:ext uri="{BB962C8B-B14F-4D97-AF65-F5344CB8AC3E}">
        <p14:creationId xmlns:p14="http://schemas.microsoft.com/office/powerpoint/2010/main" val="668758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0B94-5460-ABFC-CC18-00977852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Evolving Views on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5D64-CD17-2FAB-2EF7-C479CF12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256724C3-EEC1-6BC3-3E01-A03DEF74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07" y="1201026"/>
            <a:ext cx="5793364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2D13F-6AB4-000A-6740-4F03F8ED032D}"/>
              </a:ext>
            </a:extLst>
          </p:cNvPr>
          <p:cNvSpPr txBox="1"/>
          <p:nvPr/>
        </p:nvSpPr>
        <p:spPr>
          <a:xfrm>
            <a:off x="7508719" y="3181817"/>
            <a:ext cx="352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Austin </a:t>
            </a:r>
            <a:r>
              <a:rPr lang="en-US" dirty="0" err="1"/>
              <a:t>Goolsbee</a:t>
            </a:r>
            <a:r>
              <a:rPr lang="en-US" dirty="0"/>
              <a:t>, President of the Chicago Fed.  The economy is on a “golden path” and will achieve the  “mother of all soft landings.”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437E3-8018-2492-4B64-E651B176B5F0}"/>
              </a:ext>
            </a:extLst>
          </p:cNvPr>
          <p:cNvSpPr txBox="1"/>
          <p:nvPr/>
        </p:nvSpPr>
        <p:spPr>
          <a:xfrm>
            <a:off x="7508720" y="2048734"/>
            <a:ext cx="352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 Survey of Professional Forecasters very similar outlook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4C6E-B3C2-8AF8-FDFD-3B4645066644}"/>
              </a:ext>
            </a:extLst>
          </p:cNvPr>
          <p:cNvSpPr txBox="1"/>
          <p:nvPr/>
        </p:nvSpPr>
        <p:spPr>
          <a:xfrm>
            <a:off x="7405397" y="4534546"/>
            <a:ext cx="352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did this happen?</a:t>
            </a:r>
          </a:p>
        </p:txBody>
      </p:sp>
    </p:spTree>
    <p:extLst>
      <p:ext uri="{BB962C8B-B14F-4D97-AF65-F5344CB8AC3E}">
        <p14:creationId xmlns:p14="http://schemas.microsoft.com/office/powerpoint/2010/main" val="20003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D94C-BDE8-FFE1-9362-5B004C96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2708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Lon</a:t>
            </a:r>
            <a:r>
              <a:rPr lang="en-US" dirty="0"/>
              <a:t>g-Term Inflation Expectations Remained “Well Anchored”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6DE86-7EA2-ED23-4FC6-C0763208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2A7840-432F-7836-F0B7-038B448C5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49" y="2122579"/>
            <a:ext cx="5756223" cy="417326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4AD19A-CA4B-0156-59B0-65A47C79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59" y="2250117"/>
            <a:ext cx="6021092" cy="41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394-F7A0-BC92-ABC4-6B49ABEC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will the Fed Do (In an Election Year!)?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CCB0-52D2-40A2-2898-0D5CC6762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and Pending Developments:</a:t>
            </a:r>
          </a:p>
          <a:p>
            <a:r>
              <a:rPr lang="en-US" dirty="0"/>
              <a:t>Tomorrow (8:30) BEA announces 4</a:t>
            </a:r>
            <a:r>
              <a:rPr lang="en-US" baseline="30000" dirty="0"/>
              <a:t>th</a:t>
            </a:r>
            <a:r>
              <a:rPr lang="en-US" dirty="0"/>
              <a:t> Quarter and annual GDP for 2023. </a:t>
            </a:r>
          </a:p>
          <a:p>
            <a:r>
              <a:rPr lang="en-US" dirty="0"/>
              <a:t>Friday, PCE for December</a:t>
            </a:r>
          </a:p>
          <a:p>
            <a:r>
              <a:rPr lang="en-US" dirty="0"/>
              <a:t>January 30/31 next Fed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9C8B2-0B4D-5C98-BAE7-84A834A3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EA55-719C-57E4-DD6B-C4FC5CE6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</a:t>
            </a:r>
            <a:r>
              <a:rPr lang="en-US" dirty="0"/>
              <a:t>re is What the Market Thinks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D6C35-4ABB-214A-B7D4-F880A3826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764" y="1461181"/>
            <a:ext cx="9618344" cy="466344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56E6A1-B32B-2E67-8BDD-F82A46EFD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547" y="1472397"/>
            <a:ext cx="9628561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9352-36B8-EC4E-F4CC-BC6C5F02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1C884-58AD-CB49-74A4-088C3ACBC3C1}"/>
              </a:ext>
            </a:extLst>
          </p:cNvPr>
          <p:cNvSpPr txBox="1"/>
          <p:nvPr/>
        </p:nvSpPr>
        <p:spPr>
          <a:xfrm>
            <a:off x="3521123" y="6414892"/>
            <a:ext cx="734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https://www.cmegroup.com/markets/interest-rates/cme-fedwatch-tool.html</a:t>
            </a:r>
          </a:p>
        </p:txBody>
      </p:sp>
    </p:spTree>
    <p:extLst>
      <p:ext uri="{BB962C8B-B14F-4D97-AF65-F5344CB8AC3E}">
        <p14:creationId xmlns:p14="http://schemas.microsoft.com/office/powerpoint/2010/main" val="11417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054B-28B1-90FF-D549-1A4C5EA6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Will the Economy Be in November?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F049-C947-B33D-FB7A-F097CFCF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1026" name="Picture 2" descr="Featured Chart">
            <a:extLst>
              <a:ext uri="{FF2B5EF4-FFF2-40B4-BE49-F238E27FC236}">
                <a16:creationId xmlns:a16="http://schemas.microsoft.com/office/drawing/2014/main" id="{DE4EC281-3718-2C76-13B8-B8095EB0C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0299"/>
            <a:ext cx="493248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43BE1E-96D6-3DED-986D-8E53A5E3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16" y="1903099"/>
            <a:ext cx="5751349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32034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64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1712-6BC4-8F88-1D98-8AE80698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we Given Talks?</a:t>
            </a:r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E307618F-43EE-ADCD-E42B-4EE24F08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9" y="1077071"/>
            <a:ext cx="7738533" cy="50815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426-BECD-224C-A88F-0E994EB4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(1/24): 	Economic Update (Geoffrey Woglom Amherst College)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(1/31):  Economic Inequality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(2/7):  Economic Mobility (Kathryn Wilson Kent State U))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(2/14): Discrimination in U.S. Policy History (Jon </a:t>
            </a:r>
            <a:r>
              <a:rPr lang="en-US" dirty="0" err="1"/>
              <a:t>Haveman</a:t>
            </a:r>
            <a:r>
              <a:rPr lang="en-US" dirty="0"/>
              <a:t> NEED))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(2/21:  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1533</Words>
  <Application>Microsoft Office PowerPoint</Application>
  <PresentationFormat>Widescreen</PresentationFormat>
  <Paragraphs>278</Paragraphs>
  <Slides>47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Where Have we Given Talks?</vt:lpstr>
      <vt:lpstr> Available NEED Topics Include:</vt:lpstr>
      <vt:lpstr> Course Outline</vt:lpstr>
      <vt:lpstr>The Abrupt Increase in Inequality</vt:lpstr>
      <vt:lpstr>American Dream: Geography Matters</vt:lpstr>
      <vt:lpstr> Misguided Past Policies: Redlining </vt:lpstr>
      <vt:lpstr>Evidence of the Gap</vt:lpstr>
      <vt:lpstr>PowerPoint Presentation</vt:lpstr>
      <vt:lpstr>Credits and Disclaimer</vt:lpstr>
      <vt:lpstr>Outline for the Talk</vt:lpstr>
      <vt:lpstr>Gross Domestic Product</vt:lpstr>
      <vt:lpstr>Different Breakdown</vt:lpstr>
      <vt:lpstr>GDP and ‘Potential’ during the Recovery</vt:lpstr>
      <vt:lpstr>Unemployment is Near Record Lows</vt:lpstr>
      <vt:lpstr>Where Have All the Workers Gone?</vt:lpstr>
      <vt:lpstr>The Great Resignation?</vt:lpstr>
      <vt:lpstr>How is Ohio Doing?</vt:lpstr>
      <vt:lpstr>Labor Market in Ohio </vt:lpstr>
      <vt:lpstr>Overall Good News on the Real Side</vt:lpstr>
      <vt:lpstr>Interest Rates: Era of Falling Rates Over?</vt:lpstr>
      <vt:lpstr>Mortgage Rates are Having an Effect ?</vt:lpstr>
      <vt:lpstr>National Housing Market and Closer to Home</vt:lpstr>
      <vt:lpstr>Stock Prices:  Fear Giving Way to Greed?</vt:lpstr>
      <vt:lpstr>Inflation during the Recovery (CPI)</vt:lpstr>
      <vt:lpstr>Fed’s Measure (PCE)</vt:lpstr>
      <vt:lpstr>CPI vs. PCE:  Differences</vt:lpstr>
      <vt:lpstr>Uses of Inflation Measures</vt:lpstr>
      <vt:lpstr>Measuring “Underlying” Inflation</vt:lpstr>
      <vt:lpstr>What is Special about Measuring Over 1 Year?</vt:lpstr>
      <vt:lpstr>Rents Paid versus Asking Rents</vt:lpstr>
      <vt:lpstr>Wages Haven’t Kept Pace with Inflation, Yet</vt:lpstr>
      <vt:lpstr>The “Nominal”  Side</vt:lpstr>
      <vt:lpstr>Policy  Effects: Fiscal</vt:lpstr>
      <vt:lpstr>Policy Effects:  Monetary</vt:lpstr>
      <vt:lpstr>What Happened on 11/1?</vt:lpstr>
      <vt:lpstr>Not Much:  Changes in the Policy Statement</vt:lpstr>
      <vt:lpstr>Fed’s Evolving Views on the Economy</vt:lpstr>
      <vt:lpstr>Long-Term Inflation Expectations Remained “Well Anchored”</vt:lpstr>
      <vt:lpstr>What will the Fed Do (In an Election Year!)?</vt:lpstr>
      <vt:lpstr>Here is What the Market Thinks</vt:lpstr>
      <vt:lpstr>Where Will the Economy Be in November?</vt:lpstr>
      <vt:lpstr>The Abrupt Increase in Inequality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372</cp:revision>
  <cp:lastPrinted>2022-01-18T19:59:29Z</cp:lastPrinted>
  <dcterms:created xsi:type="dcterms:W3CDTF">2017-05-03T22:30:38Z</dcterms:created>
  <dcterms:modified xsi:type="dcterms:W3CDTF">2024-01-24T20:38:11Z</dcterms:modified>
</cp:coreProperties>
</file>